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973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E88A00"/>
    <a:srgbClr val="FF9933"/>
    <a:srgbClr val="663300"/>
    <a:srgbClr val="006600"/>
    <a:srgbClr val="808000"/>
    <a:srgbClr val="FF00FF"/>
    <a:srgbClr val="CC0099"/>
    <a:srgbClr val="FFFFC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95" d="100"/>
          <a:sy n="95" d="100"/>
        </p:scale>
        <p:origin x="133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0730870179689"/>
          <c:y val="2.5420987797558192E-2"/>
          <c:w val="0.84675600646073101"/>
          <c:h val="0.89286125070543654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UK</c:v>
                </c:pt>
              </c:strCache>
            </c:strRef>
          </c:tx>
          <c:spPr>
            <a:ln w="4127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Sheet1!$B$2:$AA$2</c:f>
              <c:numCache>
                <c:formatCode>General</c:formatCode>
                <c:ptCount val="26"/>
                <c:pt idx="0">
                  <c:v>1.36</c:v>
                </c:pt>
                <c:pt idx="1">
                  <c:v>0.214</c:v>
                </c:pt>
                <c:pt idx="2">
                  <c:v>-1.873</c:v>
                </c:pt>
                <c:pt idx="3">
                  <c:v>-3.1320000000000001</c:v>
                </c:pt>
                <c:pt idx="4">
                  <c:v>-3.0710000000000002</c:v>
                </c:pt>
                <c:pt idx="5">
                  <c:v>-3.1480000000000001</c:v>
                </c:pt>
                <c:pt idx="6">
                  <c:v>-2.77</c:v>
                </c:pt>
                <c:pt idx="7">
                  <c:v>-2.6579999999999999</c:v>
                </c:pt>
                <c:pt idx="8">
                  <c:v>-5.1459999999999999</c:v>
                </c:pt>
                <c:pt idx="9">
                  <c:v>-10.082000000000001</c:v>
                </c:pt>
                <c:pt idx="10">
                  <c:v>-9.2799999999999994</c:v>
                </c:pt>
                <c:pt idx="11">
                  <c:v>-7.508</c:v>
                </c:pt>
                <c:pt idx="12">
                  <c:v>-7.6390000000000002</c:v>
                </c:pt>
                <c:pt idx="13">
                  <c:v>-5.5259999999999998</c:v>
                </c:pt>
                <c:pt idx="14">
                  <c:v>-5.5570000000000004</c:v>
                </c:pt>
                <c:pt idx="15">
                  <c:v>-4.5910000000000002</c:v>
                </c:pt>
                <c:pt idx="16">
                  <c:v>-3.3479999999999999</c:v>
                </c:pt>
                <c:pt idx="17">
                  <c:v>-2.452</c:v>
                </c:pt>
                <c:pt idx="18">
                  <c:v>-2.2639999999999998</c:v>
                </c:pt>
                <c:pt idx="19">
                  <c:v>-2.2040000000000002</c:v>
                </c:pt>
                <c:pt idx="20">
                  <c:v>-16.463999999999999</c:v>
                </c:pt>
                <c:pt idx="21">
                  <c:v>-9.1940000000000008</c:v>
                </c:pt>
                <c:pt idx="22">
                  <c:v>-7.0819999999999999</c:v>
                </c:pt>
                <c:pt idx="23">
                  <c:v>-5.774</c:v>
                </c:pt>
                <c:pt idx="24">
                  <c:v>-5.1070000000000002</c:v>
                </c:pt>
                <c:pt idx="25">
                  <c:v>-4.4470000000000001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2C-4570-80A9-4DC50941FB62}"/>
            </c:ext>
          </c:extLst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USA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Sheet1!$B$3:$AA$3</c:f>
              <c:numCache>
                <c:formatCode>General</c:formatCode>
                <c:ptCount val="26"/>
                <c:pt idx="1">
                  <c:v>-0.53700000000000003</c:v>
                </c:pt>
                <c:pt idx="2">
                  <c:v>-3.8119999999999998</c:v>
                </c:pt>
                <c:pt idx="3">
                  <c:v>-4.7640000000000002</c:v>
                </c:pt>
                <c:pt idx="4">
                  <c:v>-4.2380000000000004</c:v>
                </c:pt>
                <c:pt idx="5">
                  <c:v>-3.069</c:v>
                </c:pt>
                <c:pt idx="6">
                  <c:v>-2.0289999999999999</c:v>
                </c:pt>
                <c:pt idx="7">
                  <c:v>-2.91</c:v>
                </c:pt>
                <c:pt idx="8">
                  <c:v>-6.63</c:v>
                </c:pt>
                <c:pt idx="9">
                  <c:v>-13.196999999999999</c:v>
                </c:pt>
                <c:pt idx="10">
                  <c:v>-11.023999999999999</c:v>
                </c:pt>
                <c:pt idx="11">
                  <c:v>-9.7029999999999994</c:v>
                </c:pt>
                <c:pt idx="12">
                  <c:v>-8.0280000000000005</c:v>
                </c:pt>
                <c:pt idx="13">
                  <c:v>-4.5640000000000001</c:v>
                </c:pt>
                <c:pt idx="14">
                  <c:v>-4.0579999999999998</c:v>
                </c:pt>
                <c:pt idx="15">
                  <c:v>-3.556</c:v>
                </c:pt>
                <c:pt idx="16">
                  <c:v>-4.3639999999999999</c:v>
                </c:pt>
                <c:pt idx="17">
                  <c:v>-4.5910000000000002</c:v>
                </c:pt>
                <c:pt idx="18">
                  <c:v>-5.7859999999999996</c:v>
                </c:pt>
                <c:pt idx="19">
                  <c:v>-6.3490000000000002</c:v>
                </c:pt>
                <c:pt idx="20">
                  <c:v>-18.718</c:v>
                </c:pt>
                <c:pt idx="21">
                  <c:v>-8.673</c:v>
                </c:pt>
                <c:pt idx="22">
                  <c:v>-6.4889999999999999</c:v>
                </c:pt>
                <c:pt idx="23">
                  <c:v>-5.5519999999999996</c:v>
                </c:pt>
                <c:pt idx="24">
                  <c:v>-5.4059999999999997</c:v>
                </c:pt>
                <c:pt idx="25">
                  <c:v>-5.4969999999999999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2C-4570-80A9-4DC50941FB62}"/>
            </c:ext>
          </c:extLst>
        </c:ser>
        <c:ser>
          <c:idx val="5"/>
          <c:order val="2"/>
          <c:tx>
            <c:strRef>
              <c:f>Sheet1!$A$4</c:f>
              <c:strCache>
                <c:ptCount val="1"/>
                <c:pt idx="0">
                  <c:v>France</c:v>
                </c:pt>
              </c:strCache>
            </c:strRef>
          </c:tx>
          <c:spPr>
            <a:ln w="38100">
              <a:solidFill>
                <a:srgbClr val="9933FF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Sheet1!$B$4:$AA$4</c:f>
              <c:numCache>
                <c:formatCode>General</c:formatCode>
                <c:ptCount val="26"/>
                <c:pt idx="0">
                  <c:v>-1.3180000000000001</c:v>
                </c:pt>
                <c:pt idx="1">
                  <c:v>-1.379</c:v>
                </c:pt>
                <c:pt idx="2">
                  <c:v>-3.16</c:v>
                </c:pt>
                <c:pt idx="3">
                  <c:v>-4.0149999999999997</c:v>
                </c:pt>
                <c:pt idx="4">
                  <c:v>-3.5910000000000002</c:v>
                </c:pt>
                <c:pt idx="5">
                  <c:v>-3.3559999999999999</c:v>
                </c:pt>
                <c:pt idx="6">
                  <c:v>-2.444</c:v>
                </c:pt>
                <c:pt idx="7">
                  <c:v>-2.6360000000000001</c:v>
                </c:pt>
                <c:pt idx="8">
                  <c:v>-3.2639999999999998</c:v>
                </c:pt>
                <c:pt idx="9">
                  <c:v>-7.1749999999999998</c:v>
                </c:pt>
                <c:pt idx="10">
                  <c:v>-6.8869999999999996</c:v>
                </c:pt>
                <c:pt idx="11">
                  <c:v>-5.1550000000000002</c:v>
                </c:pt>
                <c:pt idx="12">
                  <c:v>-4.9809999999999999</c:v>
                </c:pt>
                <c:pt idx="13">
                  <c:v>-4.0839999999999996</c:v>
                </c:pt>
                <c:pt idx="14">
                  <c:v>-3.9049999999999998</c:v>
                </c:pt>
                <c:pt idx="15">
                  <c:v>-3.625</c:v>
                </c:pt>
                <c:pt idx="16">
                  <c:v>-3.6120000000000001</c:v>
                </c:pt>
                <c:pt idx="17">
                  <c:v>-2.9340000000000002</c:v>
                </c:pt>
                <c:pt idx="18">
                  <c:v>-2.2669999999999999</c:v>
                </c:pt>
                <c:pt idx="19">
                  <c:v>-2.9980000000000002</c:v>
                </c:pt>
                <c:pt idx="20">
                  <c:v>-10.769</c:v>
                </c:pt>
                <c:pt idx="21">
                  <c:v>-6.4509999999999996</c:v>
                </c:pt>
                <c:pt idx="22">
                  <c:v>-5.3129999999999997</c:v>
                </c:pt>
                <c:pt idx="23">
                  <c:v>-4.9260000000000002</c:v>
                </c:pt>
                <c:pt idx="24">
                  <c:v>-4.7190000000000003</c:v>
                </c:pt>
                <c:pt idx="25">
                  <c:v>-4.7039999999999997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2C-4570-80A9-4DC50941FB62}"/>
            </c:ext>
          </c:extLst>
        </c:ser>
        <c:ser>
          <c:idx val="2"/>
          <c:order val="3"/>
          <c:tx>
            <c:strRef>
              <c:f>Sheet1!$A$5</c:f>
              <c:strCache>
                <c:ptCount val="1"/>
                <c:pt idx="0">
                  <c:v>Germany</c:v>
                </c:pt>
              </c:strCache>
            </c:strRef>
          </c:tx>
          <c:spPr>
            <a:ln w="38100">
              <a:solidFill>
                <a:srgbClr val="663300"/>
              </a:solidFill>
              <a:prstDash val="solid"/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Sheet1!$B$5:$AA$5</c:f>
              <c:numCache>
                <c:formatCode>General</c:formatCode>
                <c:ptCount val="26"/>
                <c:pt idx="0">
                  <c:v>-1.585</c:v>
                </c:pt>
                <c:pt idx="1">
                  <c:v>-3.0249999999999999</c:v>
                </c:pt>
                <c:pt idx="2">
                  <c:v>-3.875</c:v>
                </c:pt>
                <c:pt idx="3">
                  <c:v>-3.7040000000000002</c:v>
                </c:pt>
                <c:pt idx="4">
                  <c:v>-3.3340000000000001</c:v>
                </c:pt>
                <c:pt idx="5">
                  <c:v>-3.319</c:v>
                </c:pt>
                <c:pt idx="6">
                  <c:v>-1.653</c:v>
                </c:pt>
                <c:pt idx="7">
                  <c:v>0.26100000000000001</c:v>
                </c:pt>
                <c:pt idx="8">
                  <c:v>-0.11600000000000001</c:v>
                </c:pt>
                <c:pt idx="9">
                  <c:v>-3.1509999999999998</c:v>
                </c:pt>
                <c:pt idx="10">
                  <c:v>-4.3789999999999996</c:v>
                </c:pt>
                <c:pt idx="11">
                  <c:v>-0.88100000000000001</c:v>
                </c:pt>
                <c:pt idx="12">
                  <c:v>8.9999999999999993E-3</c:v>
                </c:pt>
                <c:pt idx="13">
                  <c:v>0.04</c:v>
                </c:pt>
                <c:pt idx="14">
                  <c:v>0.57999999999999996</c:v>
                </c:pt>
                <c:pt idx="15">
                  <c:v>0.96099999999999997</c:v>
                </c:pt>
                <c:pt idx="16">
                  <c:v>1.1599999999999999</c:v>
                </c:pt>
                <c:pt idx="17">
                  <c:v>1.3620000000000001</c:v>
                </c:pt>
                <c:pt idx="18">
                  <c:v>1.837</c:v>
                </c:pt>
                <c:pt idx="19">
                  <c:v>1.5209999999999999</c:v>
                </c:pt>
                <c:pt idx="20">
                  <c:v>-8.1750000000000007</c:v>
                </c:pt>
                <c:pt idx="21">
                  <c:v>-3.1989999999999998</c:v>
                </c:pt>
                <c:pt idx="22">
                  <c:v>0.61899999999999999</c:v>
                </c:pt>
                <c:pt idx="23">
                  <c:v>0.83599999999999997</c:v>
                </c:pt>
                <c:pt idx="24">
                  <c:v>1.036</c:v>
                </c:pt>
                <c:pt idx="25">
                  <c:v>1.046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2C-4570-80A9-4DC50941FB62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Japan</c:v>
                </c:pt>
              </c:strCache>
            </c:strRef>
          </c:tx>
          <c:spPr>
            <a:ln w="38100">
              <a:solidFill>
                <a:srgbClr val="E88A00"/>
              </a:solidFill>
            </a:ln>
          </c:spPr>
          <c:marker>
            <c:symbol val="none"/>
          </c:marker>
          <c:cat>
            <c:numRef>
              <c:f>Sheet1!$B$1:$AA$1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Sheet1!$B$6:$AA$6</c:f>
              <c:numCache>
                <c:formatCode>General</c:formatCode>
                <c:ptCount val="26"/>
                <c:pt idx="0">
                  <c:v>-8.2520000000000007</c:v>
                </c:pt>
                <c:pt idx="1">
                  <c:v>-6.5380000000000003</c:v>
                </c:pt>
                <c:pt idx="2">
                  <c:v>-7.9139999999999997</c:v>
                </c:pt>
                <c:pt idx="3">
                  <c:v>-8.0459999999999994</c:v>
                </c:pt>
                <c:pt idx="4">
                  <c:v>-5.8810000000000002</c:v>
                </c:pt>
                <c:pt idx="5">
                  <c:v>-4.9630000000000001</c:v>
                </c:pt>
                <c:pt idx="6">
                  <c:v>-3.492</c:v>
                </c:pt>
                <c:pt idx="7">
                  <c:v>-3.21</c:v>
                </c:pt>
                <c:pt idx="8">
                  <c:v>-4.5309999999999997</c:v>
                </c:pt>
                <c:pt idx="9">
                  <c:v>-10.192</c:v>
                </c:pt>
                <c:pt idx="10">
                  <c:v>-9.5340000000000007</c:v>
                </c:pt>
                <c:pt idx="11">
                  <c:v>-9.4410000000000007</c:v>
                </c:pt>
                <c:pt idx="12">
                  <c:v>-8.6129999999999995</c:v>
                </c:pt>
                <c:pt idx="13">
                  <c:v>-7.9109999999999996</c:v>
                </c:pt>
                <c:pt idx="14">
                  <c:v>-5.6360000000000001</c:v>
                </c:pt>
                <c:pt idx="15">
                  <c:v>-3.8069999999999999</c:v>
                </c:pt>
                <c:pt idx="16">
                  <c:v>-3.6970000000000001</c:v>
                </c:pt>
                <c:pt idx="17">
                  <c:v>-3.1160000000000001</c:v>
                </c:pt>
                <c:pt idx="18">
                  <c:v>-2.496</c:v>
                </c:pt>
                <c:pt idx="19">
                  <c:v>-3.3010000000000002</c:v>
                </c:pt>
                <c:pt idx="20">
                  <c:v>-14.151</c:v>
                </c:pt>
                <c:pt idx="21">
                  <c:v>-6.4169999999999998</c:v>
                </c:pt>
                <c:pt idx="22">
                  <c:v>-3.1970000000000001</c:v>
                </c:pt>
                <c:pt idx="23">
                  <c:v>-2.7719999999999998</c:v>
                </c:pt>
                <c:pt idx="24">
                  <c:v>-2.65</c:v>
                </c:pt>
                <c:pt idx="25">
                  <c:v>-2.7389999999999999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13-4484-A0E0-AD77AC0A9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990192"/>
        <c:axId val="1"/>
      </c:lineChart>
      <c:catAx>
        <c:axId val="21599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2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Percentage of GDP</a:t>
                </a:r>
              </a:p>
            </c:rich>
          </c:tx>
          <c:layout>
            <c:manualLayout>
              <c:xMode val="edge"/>
              <c:yMode val="edge"/>
              <c:x val="8.058752271350696E-4"/>
              <c:y val="0.31100089297157324"/>
            </c:manualLayout>
          </c:layout>
          <c:overlay val="0"/>
          <c:spPr>
            <a:noFill/>
            <a:ln w="33160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990192"/>
        <c:crosses val="autoZero"/>
        <c:crossBetween val="midCat"/>
        <c:majorUnit val="2"/>
      </c:valAx>
      <c:spPr>
        <a:solidFill>
          <a:schemeClr val="bg1"/>
        </a:solidFill>
        <a:ln w="3316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9933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6633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0" i="0" u="none" strike="noStrike" baseline="0">
                <a:solidFill>
                  <a:srgbClr val="E88A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373632142136079"/>
          <c:y val="0.78391856876201937"/>
          <c:w val="0.43798102160306884"/>
          <c:h val="0.12137337605861528"/>
        </c:manualLayout>
      </c:layout>
      <c:overlay val="0"/>
      <c:spPr>
        <a:solidFill>
          <a:srgbClr val="FFFFCC"/>
        </a:solidFill>
        <a:ln w="19050">
          <a:solidFill>
            <a:schemeClr val="accent1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C39CB0-5A79-4D04-A0F2-A00BCF522D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2C12A-9E8D-4BF1-B9DC-0FD44D258CCD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02530" name="Rectangle 7">
            <a:extLst>
              <a:ext uri="{FF2B5EF4-FFF2-40B4-BE49-F238E27FC236}">
                <a16:creationId xmlns:a16="http://schemas.microsoft.com/office/drawing/2014/main" id="{E15EECBC-C785-4C8F-A0BF-3804BBF3C5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1420F4D-97E1-437B-B559-A5865A223797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302531" name="Rectangle 2">
            <a:extLst>
              <a:ext uri="{FF2B5EF4-FFF2-40B4-BE49-F238E27FC236}">
                <a16:creationId xmlns:a16="http://schemas.microsoft.com/office/drawing/2014/main" id="{CC4936DB-F773-42BC-8438-A954FE247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1302532" name="Rectangle 3">
            <a:extLst>
              <a:ext uri="{FF2B5EF4-FFF2-40B4-BE49-F238E27FC236}">
                <a16:creationId xmlns:a16="http://schemas.microsoft.com/office/drawing/2014/main" id="{21A6FA0A-D0A3-4AD5-A8FF-DD89F637D4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346976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71D367A-D73A-4418-BA24-E8DC9AF53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612312"/>
              </p:ext>
            </p:extLst>
          </p:nvPr>
        </p:nvGraphicFramePr>
        <p:xfrm>
          <a:off x="0" y="995"/>
          <a:ext cx="9906000" cy="5766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01507" name="Rectangle 3">
            <a:extLst>
              <a:ext uri="{FF2B5EF4-FFF2-40B4-BE49-F238E27FC236}">
                <a16:creationId xmlns:a16="http://schemas.microsoft.com/office/drawing/2014/main" id="{77D2FC0C-C027-4B50-A9C6-E07C630A7E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6300536"/>
            <a:ext cx="9906000" cy="556467"/>
          </a:xfrm>
          <a:prstGeom prst="rect">
            <a:avLst/>
          </a:prstGeom>
          <a:noFill/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>
              <a:lnSpc>
                <a:spcPct val="95000"/>
              </a:lnSpc>
            </a:pPr>
            <a:r>
              <a:rPr lang="en-GB" altLang="en-US" sz="2600" dirty="0">
                <a:solidFill>
                  <a:schemeClr val="tx1"/>
                </a:solidFill>
              </a:rPr>
              <a:t>General government net lending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4EF301F1-418A-4642-9625-A38453693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6" y="5847348"/>
            <a:ext cx="9881944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Notes</a:t>
            </a:r>
            <a:r>
              <a:rPr lang="en-GB" altLang="en-US" sz="1400" dirty="0">
                <a:latin typeface="Arial" panose="020B0604020202020204" pitchFamily="34" charset="0"/>
              </a:rPr>
              <a:t>: 2020</a:t>
            </a:r>
            <a:r>
              <a:rPr lang="en-GB" alt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GB" altLang="en-US" sz="1400" dirty="0">
                <a:latin typeface="Arial" panose="020B0604020202020204" pitchFamily="34" charset="0"/>
              </a:rPr>
              <a:t>25 based on various forecasts</a:t>
            </a:r>
          </a:p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 Figures based on data in </a:t>
            </a:r>
            <a:r>
              <a:rPr lang="en-GB" altLang="en-US" sz="1400" i="1" dirty="0">
                <a:latin typeface="Arial" panose="020B0604020202020204" pitchFamily="34" charset="0"/>
              </a:rPr>
              <a:t>World Economic Outlook Database</a:t>
            </a:r>
            <a:r>
              <a:rPr lang="en-GB" altLang="en-US" sz="1400" dirty="0">
                <a:latin typeface="Arial" panose="020B0604020202020204" pitchFamily="34" charset="0"/>
              </a:rPr>
              <a:t> (IMF, October 2020)</a:t>
            </a:r>
          </a:p>
        </p:txBody>
      </p:sp>
    </p:spTree>
    <p:extLst>
      <p:ext uri="{BB962C8B-B14F-4D97-AF65-F5344CB8AC3E}">
        <p14:creationId xmlns:p14="http://schemas.microsoft.com/office/powerpoint/2010/main" val="12991960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3928</TotalTime>
  <Words>33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General government net lending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268</cp:revision>
  <dcterms:created xsi:type="dcterms:W3CDTF">2002-11-17T23:04:00Z</dcterms:created>
  <dcterms:modified xsi:type="dcterms:W3CDTF">2020-10-25T09:38:50Z</dcterms:modified>
</cp:coreProperties>
</file>