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0000FF"/>
    <a:srgbClr val="5F5F8F"/>
    <a:srgbClr val="697097"/>
    <a:srgbClr val="E6E5F3"/>
    <a:srgbClr val="ECF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0929"/>
  </p:normalViewPr>
  <p:slideViewPr>
    <p:cSldViewPr snapToGrid="0">
      <p:cViewPr varScale="1">
        <p:scale>
          <a:sx n="91" d="100"/>
          <a:sy n="91" d="100"/>
        </p:scale>
        <p:origin x="588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12850797496467"/>
          <c:y val="3.6552907542400967E-2"/>
          <c:w val="0.8509611346658591"/>
          <c:h val="0.87873449934051073"/>
        </c:manualLayout>
      </c:layout>
      <c:lineChart>
        <c:grouping val="standard"/>
        <c:varyColors val="0"/>
        <c:ser>
          <c:idx val="11"/>
          <c:order val="0"/>
          <c:tx>
            <c:strRef>
              <c:f>Sheet1!$B$1</c:f>
              <c:strCache>
                <c:ptCount val="1"/>
                <c:pt idx="0">
                  <c:v>General government gross debt</c:v>
                </c:pt>
              </c:strCache>
            </c:strRef>
          </c:tx>
          <c:spPr>
            <a:ln w="444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strRef>
              <c:f>Sheet1!$A$2:$A$40</c:f>
              <c:strCache>
                <c:ptCount val="39"/>
                <c:pt idx="0">
                  <c:v>1990/1</c:v>
                </c:pt>
                <c:pt idx="1">
                  <c:v>1991/2</c:v>
                </c:pt>
                <c:pt idx="2">
                  <c:v>1992/3</c:v>
                </c:pt>
                <c:pt idx="3">
                  <c:v>1993/4</c:v>
                </c:pt>
                <c:pt idx="4">
                  <c:v>1994/5</c:v>
                </c:pt>
                <c:pt idx="5">
                  <c:v>1995/6</c:v>
                </c:pt>
                <c:pt idx="6">
                  <c:v>1996/7</c:v>
                </c:pt>
                <c:pt idx="7">
                  <c:v>1997/8</c:v>
                </c:pt>
                <c:pt idx="8">
                  <c:v>1998/9</c:v>
                </c:pt>
                <c:pt idx="9">
                  <c:v>1999/0</c:v>
                </c:pt>
                <c:pt idx="10">
                  <c:v>2000/1</c:v>
                </c:pt>
                <c:pt idx="11">
                  <c:v>2001/2</c:v>
                </c:pt>
                <c:pt idx="12">
                  <c:v>2002/3</c:v>
                </c:pt>
                <c:pt idx="13">
                  <c:v>2003/4</c:v>
                </c:pt>
                <c:pt idx="14">
                  <c:v>2004/5</c:v>
                </c:pt>
                <c:pt idx="15">
                  <c:v>2005/6</c:v>
                </c:pt>
                <c:pt idx="16">
                  <c:v>2006/7</c:v>
                </c:pt>
                <c:pt idx="17">
                  <c:v>2007/8</c:v>
                </c:pt>
                <c:pt idx="18">
                  <c:v>2008/9</c:v>
                </c:pt>
                <c:pt idx="19">
                  <c:v>2009/0</c:v>
                </c:pt>
                <c:pt idx="20">
                  <c:v>2010/1</c:v>
                </c:pt>
                <c:pt idx="21">
                  <c:v>2011/2</c:v>
                </c:pt>
                <c:pt idx="22">
                  <c:v>2012/3</c:v>
                </c:pt>
                <c:pt idx="23">
                  <c:v>2013/4</c:v>
                </c:pt>
                <c:pt idx="24">
                  <c:v>2014/5</c:v>
                </c:pt>
                <c:pt idx="25">
                  <c:v>2015/6</c:v>
                </c:pt>
                <c:pt idx="26">
                  <c:v>2016/7</c:v>
                </c:pt>
                <c:pt idx="27">
                  <c:v>2017/8</c:v>
                </c:pt>
                <c:pt idx="28">
                  <c:v>2018/9</c:v>
                </c:pt>
                <c:pt idx="29">
                  <c:v>2019/0</c:v>
                </c:pt>
                <c:pt idx="30">
                  <c:v>2020/1</c:v>
                </c:pt>
                <c:pt idx="31">
                  <c:v>2021/2</c:v>
                </c:pt>
                <c:pt idx="32">
                  <c:v>2022/3</c:v>
                </c:pt>
                <c:pt idx="33">
                  <c:v>2023/4</c:v>
                </c:pt>
                <c:pt idx="34">
                  <c:v>2024/5</c:v>
                </c:pt>
                <c:pt idx="35">
                  <c:v>2025/6</c:v>
                </c:pt>
                <c:pt idx="36">
                  <c:v>2026/7</c:v>
                </c:pt>
                <c:pt idx="37">
                  <c:v>2027/8</c:v>
                </c:pt>
                <c:pt idx="38">
                  <c:v>2028/9</c:v>
                </c:pt>
              </c:strCache>
            </c:strRef>
          </c:cat>
          <c:val>
            <c:numRef>
              <c:f>Sheet1!$B$2:$B$40</c:f>
              <c:numCache>
                <c:formatCode>0.0</c:formatCode>
                <c:ptCount val="39"/>
                <c:pt idx="0">
                  <c:v>27.723732830833097</c:v>
                </c:pt>
                <c:pt idx="1">
                  <c:v>28.652519797357922</c:v>
                </c:pt>
                <c:pt idx="2">
                  <c:v>33.655068238389724</c:v>
                </c:pt>
                <c:pt idx="3">
                  <c:v>38.265397622463617</c:v>
                </c:pt>
                <c:pt idx="4">
                  <c:v>41.410458506825584</c:v>
                </c:pt>
                <c:pt idx="5">
                  <c:v>43.722814815158124</c:v>
                </c:pt>
                <c:pt idx="6">
                  <c:v>44.269808027545047</c:v>
                </c:pt>
                <c:pt idx="7">
                  <c:v>42.73686698379889</c:v>
                </c:pt>
                <c:pt idx="8">
                  <c:v>41.099380025781102</c:v>
                </c:pt>
                <c:pt idx="9">
                  <c:v>38.591717553392073</c:v>
                </c:pt>
                <c:pt idx="10">
                  <c:v>35.739373913886027</c:v>
                </c:pt>
                <c:pt idx="11">
                  <c:v>34.507789646144481</c:v>
                </c:pt>
                <c:pt idx="12">
                  <c:v>34.909220557482065</c:v>
                </c:pt>
                <c:pt idx="13">
                  <c:v>36.749617515623513</c:v>
                </c:pt>
                <c:pt idx="14">
                  <c:v>39.162375675500485</c:v>
                </c:pt>
                <c:pt idx="15">
                  <c:v>40.520100929416394</c:v>
                </c:pt>
                <c:pt idx="16">
                  <c:v>41.582433700811769</c:v>
                </c:pt>
                <c:pt idx="17">
                  <c:v>42.273387396524001</c:v>
                </c:pt>
                <c:pt idx="18">
                  <c:v>53.532485269861439</c:v>
                </c:pt>
                <c:pt idx="19">
                  <c:v>70.796414708020663</c:v>
                </c:pt>
                <c:pt idx="20">
                  <c:v>76.214551582082308</c:v>
                </c:pt>
                <c:pt idx="21">
                  <c:v>82.123228889510443</c:v>
                </c:pt>
                <c:pt idx="22">
                  <c:v>83.928259895591538</c:v>
                </c:pt>
                <c:pt idx="23">
                  <c:v>85.361002254618313</c:v>
                </c:pt>
                <c:pt idx="24">
                  <c:v>86.456518168885225</c:v>
                </c:pt>
                <c:pt idx="25">
                  <c:v>86.446664251332763</c:v>
                </c:pt>
                <c:pt idx="26">
                  <c:v>86.295971652831611</c:v>
                </c:pt>
                <c:pt idx="27">
                  <c:v>85.005631768127429</c:v>
                </c:pt>
                <c:pt idx="28">
                  <c:v>84.751368303570402</c:v>
                </c:pt>
                <c:pt idx="29">
                  <c:v>84.601398345918867</c:v>
                </c:pt>
                <c:pt idx="30">
                  <c:v>107.63854118107471</c:v>
                </c:pt>
                <c:pt idx="31">
                  <c:v>100.99677381113669</c:v>
                </c:pt>
                <c:pt idx="32">
                  <c:v>99.444014191681731</c:v>
                </c:pt>
                <c:pt idx="33">
                  <c:v>99.7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11-4D1E-A4FB-7C8AA7394966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</c:strCache>
            </c:strRef>
          </c:tx>
          <c:spPr>
            <a:ln w="47625">
              <a:solidFill>
                <a:srgbClr val="C00000"/>
              </a:solidFill>
              <a:prstDash val="sysDot"/>
            </a:ln>
          </c:spPr>
          <c:marker>
            <c:symbol val="none"/>
          </c:marker>
          <c:cat>
            <c:strRef>
              <c:f>Sheet1!$A$2:$A$40</c:f>
              <c:strCache>
                <c:ptCount val="39"/>
                <c:pt idx="0">
                  <c:v>1990/1</c:v>
                </c:pt>
                <c:pt idx="1">
                  <c:v>1991/2</c:v>
                </c:pt>
                <c:pt idx="2">
                  <c:v>1992/3</c:v>
                </c:pt>
                <c:pt idx="3">
                  <c:v>1993/4</c:v>
                </c:pt>
                <c:pt idx="4">
                  <c:v>1994/5</c:v>
                </c:pt>
                <c:pt idx="5">
                  <c:v>1995/6</c:v>
                </c:pt>
                <c:pt idx="6">
                  <c:v>1996/7</c:v>
                </c:pt>
                <c:pt idx="7">
                  <c:v>1997/8</c:v>
                </c:pt>
                <c:pt idx="8">
                  <c:v>1998/9</c:v>
                </c:pt>
                <c:pt idx="9">
                  <c:v>1999/0</c:v>
                </c:pt>
                <c:pt idx="10">
                  <c:v>2000/1</c:v>
                </c:pt>
                <c:pt idx="11">
                  <c:v>2001/2</c:v>
                </c:pt>
                <c:pt idx="12">
                  <c:v>2002/3</c:v>
                </c:pt>
                <c:pt idx="13">
                  <c:v>2003/4</c:v>
                </c:pt>
                <c:pt idx="14">
                  <c:v>2004/5</c:v>
                </c:pt>
                <c:pt idx="15">
                  <c:v>2005/6</c:v>
                </c:pt>
                <c:pt idx="16">
                  <c:v>2006/7</c:v>
                </c:pt>
                <c:pt idx="17">
                  <c:v>2007/8</c:v>
                </c:pt>
                <c:pt idx="18">
                  <c:v>2008/9</c:v>
                </c:pt>
                <c:pt idx="19">
                  <c:v>2009/0</c:v>
                </c:pt>
                <c:pt idx="20">
                  <c:v>2010/1</c:v>
                </c:pt>
                <c:pt idx="21">
                  <c:v>2011/2</c:v>
                </c:pt>
                <c:pt idx="22">
                  <c:v>2012/3</c:v>
                </c:pt>
                <c:pt idx="23">
                  <c:v>2013/4</c:v>
                </c:pt>
                <c:pt idx="24">
                  <c:v>2014/5</c:v>
                </c:pt>
                <c:pt idx="25">
                  <c:v>2015/6</c:v>
                </c:pt>
                <c:pt idx="26">
                  <c:v>2016/7</c:v>
                </c:pt>
                <c:pt idx="27">
                  <c:v>2017/8</c:v>
                </c:pt>
                <c:pt idx="28">
                  <c:v>2018/9</c:v>
                </c:pt>
                <c:pt idx="29">
                  <c:v>2019/0</c:v>
                </c:pt>
                <c:pt idx="30">
                  <c:v>2020/1</c:v>
                </c:pt>
                <c:pt idx="31">
                  <c:v>2021/2</c:v>
                </c:pt>
                <c:pt idx="32">
                  <c:v>2022/3</c:v>
                </c:pt>
                <c:pt idx="33">
                  <c:v>2023/4</c:v>
                </c:pt>
                <c:pt idx="34">
                  <c:v>2024/5</c:v>
                </c:pt>
                <c:pt idx="35">
                  <c:v>2025/6</c:v>
                </c:pt>
                <c:pt idx="36">
                  <c:v>2026/7</c:v>
                </c:pt>
                <c:pt idx="37">
                  <c:v>2027/8</c:v>
                </c:pt>
                <c:pt idx="38">
                  <c:v>2028/9</c:v>
                </c:pt>
              </c:strCache>
            </c:strRef>
          </c:cat>
          <c:val>
            <c:numRef>
              <c:f>Sheet1!$C$2:$C$40</c:f>
              <c:numCache>
                <c:formatCode>General</c:formatCode>
                <c:ptCount val="39"/>
                <c:pt idx="33" formatCode="0.0">
                  <c:v>99.735540533031624</c:v>
                </c:pt>
                <c:pt idx="34" formatCode="0.0">
                  <c:v>102.43148779276076</c:v>
                </c:pt>
                <c:pt idx="35" formatCode="0.0">
                  <c:v>103.51789794459934</c:v>
                </c:pt>
                <c:pt idx="36" formatCode="0.0">
                  <c:v>103.84205265124207</c:v>
                </c:pt>
                <c:pt idx="37" formatCode="0.0">
                  <c:v>103.48679325594156</c:v>
                </c:pt>
                <c:pt idx="38" formatCode="0.0">
                  <c:v>102.82539996439127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F8-4C7F-A4E0-AC66E5F1EB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4613144"/>
        <c:axId val="1"/>
      </c:lineChart>
      <c:catAx>
        <c:axId val="264613144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110"/>
          <c:min val="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% of GDP</a:t>
                </a:r>
              </a:p>
            </c:rich>
          </c:tx>
          <c:layout>
            <c:manualLayout>
              <c:xMode val="edge"/>
              <c:yMode val="edge"/>
              <c:x val="3.0446194225721763E-4"/>
              <c:y val="0.3821954869905595"/>
            </c:manualLayout>
          </c:layout>
          <c:overlay val="0"/>
          <c:spPr>
            <a:noFill/>
            <a:ln w="40472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4613144"/>
        <c:crosses val="autoZero"/>
        <c:crossBetween val="midCat"/>
        <c:majorUnit val="10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0.60889</cdr:x>
      <cdr:y>0.63852</cdr:y>
    </cdr:from>
    <cdr:to>
      <cdr:x>0.81087</cdr:x>
      <cdr:y>0.71389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D0770FD-3818-CABF-0168-93EFFD5146D4}"/>
            </a:ext>
          </a:extLst>
        </cdr:cNvPr>
        <cdr:cNvSpPr txBox="1"/>
      </cdr:nvSpPr>
      <cdr:spPr>
        <a:xfrm xmlns:a="http://schemas.openxmlformats.org/drawingml/2006/main">
          <a:off x="6031684" y="3837962"/>
          <a:ext cx="2000774" cy="453006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Financial crisis</a:t>
          </a:r>
        </a:p>
      </cdr:txBody>
    </cdr:sp>
  </cdr:relSizeAnchor>
  <cdr:relSizeAnchor xmlns:cdr="http://schemas.openxmlformats.org/drawingml/2006/chartDrawing">
    <cdr:from>
      <cdr:x>0.69193</cdr:x>
      <cdr:y>0.3495</cdr:y>
    </cdr:from>
    <cdr:to>
      <cdr:x>0.91969</cdr:x>
      <cdr:y>0.46953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8F51D799-0EA1-42B3-CAC3-E9514DFA9EB1}"/>
            </a:ext>
          </a:extLst>
        </cdr:cNvPr>
        <cdr:cNvSpPr txBox="1"/>
      </cdr:nvSpPr>
      <cdr:spPr>
        <a:xfrm xmlns:a="http://schemas.openxmlformats.org/drawingml/2006/main">
          <a:off x="6854271" y="2100769"/>
          <a:ext cx="2256174" cy="721453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COVID-19</a:t>
          </a:r>
          <a:br>
            <a:rPr lang="en-GB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GB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support measures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6F2D82-A1C5-4F29-A6D5-FBA06C255C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24A681-8FA6-4ABC-A9B1-20627A4AF8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5DE45E3-0C60-4E96-932B-A35F5FCA793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7892D46-EBBF-492F-9AE9-89FFCA814D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BBC1BE9-C787-44BA-B9CF-A0D2175D2A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AB9D7F1-87CB-4E73-9FD3-C3E6652E0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0404A2-0FC6-4B79-8548-CC637D8338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EB1953-E00F-48BE-9ABD-D7167E7A3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A6A9C-56BE-4F58-B6C3-6EBBC3232FA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7">
            <a:extLst>
              <a:ext uri="{FF2B5EF4-FFF2-40B4-BE49-F238E27FC236}">
                <a16:creationId xmlns:a16="http://schemas.microsoft.com/office/drawing/2014/main" id="{9AD8DF6E-F152-452A-8421-5AFB9DDB23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0" hangingPunct="0"/>
            <a:fld id="{B1DEBFE9-E042-45D8-903B-C2616BB68F7F}" type="slidenum">
              <a:rPr lang="en-GB" altLang="en-US" sz="1200"/>
              <a:pPr algn="r" eaLnBrk="0" hangingPunct="0"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8983DB-18A6-4167-8F12-4C5DB24134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0438" y="712788"/>
            <a:ext cx="4938712" cy="34210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C3A7433-05F4-43D3-B416-9F8EE48D4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BFE5-D774-4CA5-9C48-226FF6778FC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845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0D1E6-9DC7-4D63-A695-F2111C2C3FA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528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0946F-132C-46D1-9E24-5DE6E200881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226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76D-E628-4E71-A300-1A84D8EED71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608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18DB-4BA9-4AFF-917B-76A033DA26B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162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0371-C03F-49A4-BE52-E925171CBF2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200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C169C-DA54-46B9-A417-C5914614A1C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12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EE68-BC63-4F1F-A4EB-FAFCA9E163E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892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AD80-623E-4474-883E-CB8D19B2C50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3969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8EEC-E1AD-4543-B3B9-88E61D12529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795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3ECE-079E-4DDD-9760-56B393AAF6C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210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993C5-8290-4B29-9B57-D7DDF4579B4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064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FBB2FA7D-060D-4AA6-ABBA-8080C1A779AF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3999987148"/>
              </p:ext>
            </p:extLst>
          </p:nvPr>
        </p:nvGraphicFramePr>
        <p:xfrm>
          <a:off x="0" y="1"/>
          <a:ext cx="9906000" cy="6010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6" name="Rectangle 13">
            <a:extLst>
              <a:ext uri="{FF2B5EF4-FFF2-40B4-BE49-F238E27FC236}">
                <a16:creationId xmlns:a16="http://schemas.microsoft.com/office/drawing/2014/main" id="{FBDD741C-755F-4703-B35A-E0DB628C6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9526"/>
            <a:ext cx="9905999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GB" altLang="en-US" sz="2400" b="1" dirty="0">
                <a:solidFill>
                  <a:schemeClr val="tx1"/>
                </a:solidFill>
                <a:latin typeface="Arial" panose="020B0604020202020204" pitchFamily="34" charset="0"/>
              </a:rPr>
              <a:t>Chart 4 </a:t>
            </a: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General government gross debt as a % of GDP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823F251-391C-48D5-8400-9C7893FA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817" y="6053556"/>
            <a:ext cx="2797535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altLang="en-US" sz="1500" i="1" dirty="0">
                <a:latin typeface="Arial" panose="020B0604020202020204" pitchFamily="34" charset="0"/>
              </a:rPr>
              <a:t>Source</a:t>
            </a:r>
            <a:r>
              <a:rPr lang="en-GB" altLang="en-US" sz="1500" dirty="0">
                <a:latin typeface="Arial" panose="020B0604020202020204" pitchFamily="34" charset="0"/>
              </a:rPr>
              <a:t>: OBR</a:t>
            </a:r>
            <a:endParaRPr lang="en-GB" altLang="en-US" sz="1500" noProof="1">
              <a:latin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526B5B5-AC21-692D-5A4D-526EF249C450}"/>
              </a:ext>
            </a:extLst>
          </p:cNvPr>
          <p:cNvCxnSpPr/>
          <p:nvPr/>
        </p:nvCxnSpPr>
        <p:spPr>
          <a:xfrm flipH="1" flipV="1">
            <a:off x="4952999" y="3351402"/>
            <a:ext cx="1154186" cy="486561"/>
          </a:xfrm>
          <a:prstGeom prst="line">
            <a:avLst/>
          </a:prstGeom>
          <a:ln w="19050">
            <a:solidFill>
              <a:srgbClr val="4D4D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9304BB5-7794-2C61-A587-A93A545053A5}"/>
              </a:ext>
            </a:extLst>
          </p:cNvPr>
          <p:cNvCxnSpPr>
            <a:cxnSpLocks/>
          </p:cNvCxnSpPr>
          <p:nvPr/>
        </p:nvCxnSpPr>
        <p:spPr>
          <a:xfrm flipH="1" flipV="1">
            <a:off x="7592735" y="1121329"/>
            <a:ext cx="343251" cy="929780"/>
          </a:xfrm>
          <a:prstGeom prst="line">
            <a:avLst/>
          </a:prstGeom>
          <a:ln w="19050">
            <a:solidFill>
              <a:srgbClr val="4D4D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365</TotalTime>
  <Words>25</Words>
  <Application>Microsoft Office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28</cp:revision>
  <dcterms:created xsi:type="dcterms:W3CDTF">2013-01-20T13:17:24Z</dcterms:created>
  <dcterms:modified xsi:type="dcterms:W3CDTF">2024-02-19T15:47:27Z</dcterms:modified>
</cp:coreProperties>
</file>