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665" autoAdjust="0"/>
    <p:restoredTop sz="94660"/>
  </p:normalViewPr>
  <p:slideViewPr>
    <p:cSldViewPr snapToGrid="0">
      <p:cViewPr varScale="1">
        <p:scale>
          <a:sx n="96" d="100"/>
          <a:sy n="96" d="100"/>
        </p:scale>
        <p:origin x="52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34242116171572"/>
          <c:y val="3.250471791331843E-2"/>
          <c:w val="0.82809699070693954"/>
          <c:h val="0.8578046067305712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GDP at constant 2019 prices</c:v>
                </c:pt>
              </c:strCache>
            </c:strRef>
          </c:tx>
          <c:spPr>
            <a:ln w="44901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Sheet1!$A$2:$A$74</c:f>
              <c:numCache>
                <c:formatCode>General</c:formatCode>
                <c:ptCount val="73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</c:numCache>
            </c:numRef>
          </c:cat>
          <c:val>
            <c:numRef>
              <c:f>Sheet1!$B$2:$B$74</c:f>
              <c:numCache>
                <c:formatCode>General</c:formatCode>
                <c:ptCount val="73"/>
                <c:pt idx="0">
                  <c:v>491.24299999999999</c:v>
                </c:pt>
                <c:pt idx="1">
                  <c:v>499.55500000000001</c:v>
                </c:pt>
                <c:pt idx="2">
                  <c:v>509.37900000000002</c:v>
                </c:pt>
                <c:pt idx="3">
                  <c:v>516.23900000000003</c:v>
                </c:pt>
                <c:pt idx="4">
                  <c:v>538.27800000000002</c:v>
                </c:pt>
                <c:pt idx="5">
                  <c:v>572.31299999999999</c:v>
                </c:pt>
                <c:pt idx="6">
                  <c:v>587.58900000000006</c:v>
                </c:pt>
                <c:pt idx="7">
                  <c:v>593.88699999999994</c:v>
                </c:pt>
                <c:pt idx="8">
                  <c:v>622.56600000000003</c:v>
                </c:pt>
                <c:pt idx="9">
                  <c:v>658.06200000000001</c:v>
                </c:pt>
                <c:pt idx="10">
                  <c:v>671.97500000000002</c:v>
                </c:pt>
                <c:pt idx="11">
                  <c:v>682.41899999999998</c:v>
                </c:pt>
                <c:pt idx="12">
                  <c:v>701.21500000000003</c:v>
                </c:pt>
                <c:pt idx="13">
                  <c:v>739.46799999999996</c:v>
                </c:pt>
                <c:pt idx="14">
                  <c:v>753.60599999999999</c:v>
                </c:pt>
                <c:pt idx="15">
                  <c:v>773.97699999999998</c:v>
                </c:pt>
                <c:pt idx="16">
                  <c:v>801.96900000000005</c:v>
                </c:pt>
                <c:pt idx="17">
                  <c:v>836.93799999999999</c:v>
                </c:pt>
                <c:pt idx="18">
                  <c:v>891.38099999999997</c:v>
                </c:pt>
                <c:pt idx="19">
                  <c:v>869.15499999999997</c:v>
                </c:pt>
                <c:pt idx="20">
                  <c:v>856.04899999999998</c:v>
                </c:pt>
                <c:pt idx="21">
                  <c:v>881.87800000000004</c:v>
                </c:pt>
                <c:pt idx="22">
                  <c:v>903.58699999999999</c:v>
                </c:pt>
                <c:pt idx="23">
                  <c:v>941.46100000000001</c:v>
                </c:pt>
                <c:pt idx="24">
                  <c:v>976.56600000000003</c:v>
                </c:pt>
                <c:pt idx="25">
                  <c:v>956.53300000000002</c:v>
                </c:pt>
                <c:pt idx="26">
                  <c:v>949.96100000000001</c:v>
                </c:pt>
                <c:pt idx="27">
                  <c:v>968.62900000000002</c:v>
                </c:pt>
                <c:pt idx="28">
                  <c:v>1008.981</c:v>
                </c:pt>
                <c:pt idx="29">
                  <c:v>1031.385</c:v>
                </c:pt>
                <c:pt idx="30">
                  <c:v>1073.547</c:v>
                </c:pt>
                <c:pt idx="31">
                  <c:v>1106.912</c:v>
                </c:pt>
                <c:pt idx="32">
                  <c:v>1166.905</c:v>
                </c:pt>
                <c:pt idx="33">
                  <c:v>1229.6500000000001</c:v>
                </c:pt>
                <c:pt idx="34">
                  <c:v>1259.191</c:v>
                </c:pt>
                <c:pt idx="35">
                  <c:v>1266.248</c:v>
                </c:pt>
                <c:pt idx="36">
                  <c:v>1248.461</c:v>
                </c:pt>
                <c:pt idx="37">
                  <c:v>1251.5250000000001</c:v>
                </c:pt>
                <c:pt idx="38">
                  <c:v>1279.8019999999999</c:v>
                </c:pt>
                <c:pt idx="39">
                  <c:v>1323.443</c:v>
                </c:pt>
                <c:pt idx="40">
                  <c:v>1355.0229999999999</c:v>
                </c:pt>
                <c:pt idx="41">
                  <c:v>1390.01</c:v>
                </c:pt>
                <c:pt idx="42">
                  <c:v>1458.4670000000001</c:v>
                </c:pt>
                <c:pt idx="43">
                  <c:v>1508.2629999999999</c:v>
                </c:pt>
                <c:pt idx="44">
                  <c:v>1554.509</c:v>
                </c:pt>
                <c:pt idx="45">
                  <c:v>1621.644</c:v>
                </c:pt>
                <c:pt idx="46">
                  <c:v>1663.462</c:v>
                </c:pt>
                <c:pt idx="47">
                  <c:v>1693.271</c:v>
                </c:pt>
                <c:pt idx="48">
                  <c:v>1746.5509999999999</c:v>
                </c:pt>
                <c:pt idx="49">
                  <c:v>1788.931</c:v>
                </c:pt>
                <c:pt idx="50">
                  <c:v>1837.9269999999999</c:v>
                </c:pt>
                <c:pt idx="51">
                  <c:v>1881.7850000000001</c:v>
                </c:pt>
                <c:pt idx="52">
                  <c:v>1931.0940000000001</c:v>
                </c:pt>
                <c:pt idx="53">
                  <c:v>1926.7349999999999</c:v>
                </c:pt>
                <c:pt idx="54">
                  <c:v>1837.817</c:v>
                </c:pt>
                <c:pt idx="55">
                  <c:v>1878.96</c:v>
                </c:pt>
                <c:pt idx="56">
                  <c:v>1900.4760000000001</c:v>
                </c:pt>
                <c:pt idx="57">
                  <c:v>1929.229</c:v>
                </c:pt>
                <c:pt idx="58">
                  <c:v>1963.807</c:v>
                </c:pt>
                <c:pt idx="59">
                  <c:v>2026.566</c:v>
                </c:pt>
                <c:pt idx="60">
                  <c:v>2071.5610000000001</c:v>
                </c:pt>
                <c:pt idx="61">
                  <c:v>2111.357</c:v>
                </c:pt>
                <c:pt idx="62">
                  <c:v>2167.415</c:v>
                </c:pt>
                <c:pt idx="63">
                  <c:v>2197.8409999999999</c:v>
                </c:pt>
                <c:pt idx="64">
                  <c:v>2233.9209999999998</c:v>
                </c:pt>
                <c:pt idx="65">
                  <c:v>2002.489</c:v>
                </c:pt>
                <c:pt idx="66">
                  <c:v>2176.203</c:v>
                </c:pt>
                <c:pt idx="67">
                  <c:v>2270.7640000000001</c:v>
                </c:pt>
                <c:pt idx="68">
                  <c:v>2273.1260000000002</c:v>
                </c:pt>
                <c:pt idx="69">
                  <c:v>2283.5787510749547</c:v>
                </c:pt>
                <c:pt idx="70">
                  <c:v>2318.7444566135314</c:v>
                </c:pt>
                <c:pt idx="71">
                  <c:v>2358.7621898577431</c:v>
                </c:pt>
                <c:pt idx="72">
                  <c:v>2399.8085049950532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D-4499-B3CE-CAD5476C5AAB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GDP at current prices</c:v>
                </c:pt>
              </c:strCache>
            </c:strRef>
          </c:tx>
          <c:spPr>
            <a:ln w="44901">
              <a:solidFill>
                <a:srgbClr val="CC0000"/>
              </a:solidFill>
              <a:prstDash val="sysDash"/>
            </a:ln>
          </c:spPr>
          <c:marker>
            <c:symbol val="none"/>
          </c:marker>
          <c:cat>
            <c:numRef>
              <c:f>Sheet1!$A$2:$A$74</c:f>
              <c:numCache>
                <c:formatCode>General</c:formatCode>
                <c:ptCount val="73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  <c:pt idx="71">
                  <c:v>2026</c:v>
                </c:pt>
                <c:pt idx="72">
                  <c:v>2027</c:v>
                </c:pt>
              </c:numCache>
            </c:numRef>
          </c:cat>
          <c:val>
            <c:numRef>
              <c:f>Sheet1!$C$2:$C$74</c:f>
              <c:numCache>
                <c:formatCode>General</c:formatCode>
                <c:ptCount val="73"/>
                <c:pt idx="0">
                  <c:v>19.169</c:v>
                </c:pt>
                <c:pt idx="1">
                  <c:v>20.844000000000001</c:v>
                </c:pt>
                <c:pt idx="2">
                  <c:v>22.103999999999999</c:v>
                </c:pt>
                <c:pt idx="3">
                  <c:v>23.22</c:v>
                </c:pt>
                <c:pt idx="4">
                  <c:v>24.388000000000002</c:v>
                </c:pt>
                <c:pt idx="5">
                  <c:v>26.201000000000001</c:v>
                </c:pt>
                <c:pt idx="6">
                  <c:v>27.917999999999999</c:v>
                </c:pt>
                <c:pt idx="7">
                  <c:v>29.234999999999999</c:v>
                </c:pt>
                <c:pt idx="8">
                  <c:v>31.099</c:v>
                </c:pt>
                <c:pt idx="9">
                  <c:v>34.046999999999997</c:v>
                </c:pt>
                <c:pt idx="10">
                  <c:v>36.828000000000003</c:v>
                </c:pt>
                <c:pt idx="11">
                  <c:v>39.393999999999998</c:v>
                </c:pt>
                <c:pt idx="12">
                  <c:v>41.673000000000002</c:v>
                </c:pt>
                <c:pt idx="13">
                  <c:v>45.795000000000002</c:v>
                </c:pt>
                <c:pt idx="14">
                  <c:v>49.761000000000003</c:v>
                </c:pt>
                <c:pt idx="15">
                  <c:v>56.040999999999997</c:v>
                </c:pt>
                <c:pt idx="16">
                  <c:v>62.87</c:v>
                </c:pt>
                <c:pt idx="17">
                  <c:v>70.578000000000003</c:v>
                </c:pt>
                <c:pt idx="18">
                  <c:v>81.793000000000006</c:v>
                </c:pt>
                <c:pt idx="19">
                  <c:v>92.673000000000002</c:v>
                </c:pt>
                <c:pt idx="20">
                  <c:v>115.093</c:v>
                </c:pt>
                <c:pt idx="21">
                  <c:v>136.999</c:v>
                </c:pt>
                <c:pt idx="22">
                  <c:v>159.786</c:v>
                </c:pt>
                <c:pt idx="23">
                  <c:v>186.15799999999999</c:v>
                </c:pt>
                <c:pt idx="24">
                  <c:v>220.98099999999999</c:v>
                </c:pt>
                <c:pt idx="25">
                  <c:v>259.97000000000003</c:v>
                </c:pt>
                <c:pt idx="26">
                  <c:v>290.18</c:v>
                </c:pt>
                <c:pt idx="27">
                  <c:v>319.55799999999999</c:v>
                </c:pt>
                <c:pt idx="28">
                  <c:v>351.34699999999998</c:v>
                </c:pt>
                <c:pt idx="29">
                  <c:v>377.92</c:v>
                </c:pt>
                <c:pt idx="30">
                  <c:v>414.63</c:v>
                </c:pt>
                <c:pt idx="31">
                  <c:v>446.6</c:v>
                </c:pt>
                <c:pt idx="32">
                  <c:v>496.80900000000003</c:v>
                </c:pt>
                <c:pt idx="33">
                  <c:v>555.68299999999999</c:v>
                </c:pt>
                <c:pt idx="34">
                  <c:v>614.63099999999997</c:v>
                </c:pt>
                <c:pt idx="35">
                  <c:v>670.79700000000003</c:v>
                </c:pt>
                <c:pt idx="36">
                  <c:v>705.88400000000001</c:v>
                </c:pt>
                <c:pt idx="37">
                  <c:v>730.87400000000002</c:v>
                </c:pt>
                <c:pt idx="38">
                  <c:v>769.85500000000002</c:v>
                </c:pt>
                <c:pt idx="39">
                  <c:v>810.79399999999998</c:v>
                </c:pt>
                <c:pt idx="40">
                  <c:v>851.84500000000003</c:v>
                </c:pt>
                <c:pt idx="41">
                  <c:v>909.99300000000005</c:v>
                </c:pt>
                <c:pt idx="42">
                  <c:v>953.40499999999997</c:v>
                </c:pt>
                <c:pt idx="43">
                  <c:v>998.50099999999998</c:v>
                </c:pt>
                <c:pt idx="44">
                  <c:v>1043.248</c:v>
                </c:pt>
                <c:pt idx="45">
                  <c:v>1100.752</c:v>
                </c:pt>
                <c:pt idx="46">
                  <c:v>1146.135</c:v>
                </c:pt>
                <c:pt idx="47">
                  <c:v>1191.4390000000001</c:v>
                </c:pt>
                <c:pt idx="48">
                  <c:v>1258.3340000000001</c:v>
                </c:pt>
                <c:pt idx="49">
                  <c:v>1322.6369999999999</c:v>
                </c:pt>
                <c:pt idx="50">
                  <c:v>1398.749</c:v>
                </c:pt>
                <c:pt idx="51">
                  <c:v>1472.038</c:v>
                </c:pt>
                <c:pt idx="52">
                  <c:v>1544.6369999999999</c:v>
                </c:pt>
                <c:pt idx="53">
                  <c:v>1593.6</c:v>
                </c:pt>
                <c:pt idx="54">
                  <c:v>1548.8019999999999</c:v>
                </c:pt>
                <c:pt idx="55">
                  <c:v>1608.5530000000001</c:v>
                </c:pt>
                <c:pt idx="56">
                  <c:v>1662.59</c:v>
                </c:pt>
                <c:pt idx="57">
                  <c:v>1713.7149999999999</c:v>
                </c:pt>
                <c:pt idx="58">
                  <c:v>1781.3610000000001</c:v>
                </c:pt>
                <c:pt idx="59">
                  <c:v>1862.5139999999999</c:v>
                </c:pt>
                <c:pt idx="60">
                  <c:v>1916.451</c:v>
                </c:pt>
                <c:pt idx="61">
                  <c:v>1991.645</c:v>
                </c:pt>
                <c:pt idx="62">
                  <c:v>2082.482</c:v>
                </c:pt>
                <c:pt idx="63">
                  <c:v>2152.3040000000001</c:v>
                </c:pt>
                <c:pt idx="64">
                  <c:v>2233.9209999999998</c:v>
                </c:pt>
                <c:pt idx="65">
                  <c:v>2104.288</c:v>
                </c:pt>
                <c:pt idx="66">
                  <c:v>2284.0790000000002</c:v>
                </c:pt>
                <c:pt idx="67">
                  <c:v>2505.9810000000002</c:v>
                </c:pt>
                <c:pt idx="68">
                  <c:v>2687.1860000000001</c:v>
                </c:pt>
                <c:pt idx="69">
                  <c:v>2746.4535089774099</c:v>
                </c:pt>
                <c:pt idx="70">
                  <c:v>2843.1312042666586</c:v>
                </c:pt>
                <c:pt idx="71">
                  <c:v>2957.9450829651146</c:v>
                </c:pt>
                <c:pt idx="72">
                  <c:v>3069.3924544705646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CD-4499-B3CE-CAD5476C5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411648"/>
        <c:axId val="1"/>
      </c:lineChart>
      <c:catAx>
        <c:axId val="16941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350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/>
                  <a:t>£ billions</a:t>
                </a:r>
              </a:p>
            </c:rich>
          </c:tx>
          <c:layout>
            <c:manualLayout>
              <c:xMode val="edge"/>
              <c:yMode val="edge"/>
              <c:x val="1.0617786786883759E-3"/>
              <c:y val="0.38432137036774605"/>
            </c:manualLayout>
          </c:layout>
          <c:overlay val="0"/>
          <c:spPr>
            <a:noFill/>
            <a:ln w="2993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9411648"/>
        <c:crosses val="autoZero"/>
        <c:crossBetween val="midCat"/>
        <c:majorUnit val="500"/>
      </c:valAx>
      <c:spPr>
        <a:solidFill>
          <a:srgbClr val="FFFFFF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729477084595191"/>
          <c:y val="4.675545523665995E-2"/>
          <c:w val="0.39830480616152492"/>
          <c:h val="0.16335895982427548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100" b="0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CEF6BAE-4448-43E4-9E51-990ED1E0EE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EA47103-45CF-47FC-96B8-925BDD8F1A33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31D76F3-28B3-47EC-8A67-90952AE02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F4F85C7-4981-408A-AE5E-DF995EB90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5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84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490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99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5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39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07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39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16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01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98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38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22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grossdomesticproductgdp/timeseries/ybha/qna?referrer=search&amp;searchTerm=ybh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www.imf.org/en/Publications/SPROLLS/world-economic-outlook-databases#sort=%40imfdate%20descending" TargetMode="External"/><Relationship Id="rId4" Type="http://schemas.openxmlformats.org/officeDocument/2006/relationships/hyperlink" Target="https://www.ons.gov.uk/economy/grossdomesticproductgdp/timeseries/abmi/q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10">
            <a:extLst>
              <a:ext uri="{FF2B5EF4-FFF2-40B4-BE49-F238E27FC236}">
                <a16:creationId xmlns:a16="http://schemas.microsoft.com/office/drawing/2014/main" id="{5A42E250-1F0C-46E1-AE75-FCC1E24C2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706" y="5811561"/>
            <a:ext cx="9364295" cy="518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ts val="200"/>
              </a:spcAft>
            </a:pPr>
            <a:r>
              <a:rPr lang="en-US" altLang="en-US" sz="1300" i="1" dirty="0">
                <a:latin typeface="Arial" panose="020B0604020202020204" pitchFamily="34" charset="0"/>
              </a:rPr>
              <a:t>Note</a:t>
            </a:r>
            <a:r>
              <a:rPr lang="en-US" altLang="en-US" sz="1300" dirty="0">
                <a:latin typeface="Arial" panose="020B0604020202020204" pitchFamily="34" charset="0"/>
              </a:rPr>
              <a:t>: Data from 2024 based on IMF growth forecasts.</a:t>
            </a:r>
            <a:endParaRPr lang="en-GB" altLang="en-US" sz="1300" i="1" dirty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en-GB" altLang="en-US" sz="1300" i="1" dirty="0">
                <a:latin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</a:rPr>
              <a:t>:</a:t>
            </a:r>
            <a:r>
              <a:rPr lang="en-GB" altLang="en-US" sz="1300" i="1" dirty="0">
                <a:latin typeface="Arial" panose="020B0604020202020204" pitchFamily="34" charset="0"/>
              </a:rPr>
              <a:t> </a:t>
            </a:r>
            <a:r>
              <a:rPr lang="en-GB" altLang="en-US" sz="1300" dirty="0">
                <a:latin typeface="Arial" panose="020B0604020202020204" pitchFamily="34" charset="0"/>
              </a:rPr>
              <a:t>Based on </a:t>
            </a:r>
            <a:r>
              <a:rPr lang="en-GB" altLang="en-US" sz="1300" i="1" dirty="0">
                <a:latin typeface="Arial" panose="020B0604020202020204" pitchFamily="34" charset="0"/>
              </a:rPr>
              <a:t>Time Series Data</a:t>
            </a:r>
            <a:r>
              <a:rPr lang="en-GB" altLang="en-US" sz="1300" dirty="0">
                <a:latin typeface="Arial" panose="020B0604020202020204" pitchFamily="34" charset="0"/>
              </a:rPr>
              <a:t>, series </a:t>
            </a:r>
            <a:r>
              <a:rPr lang="en-GB" altLang="en-US" sz="1300" dirty="0"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YBHA</a:t>
            </a:r>
            <a:r>
              <a:rPr lang="en-GB" altLang="en-US" sz="1300" dirty="0">
                <a:latin typeface="Arial" panose="020B0604020202020204" pitchFamily="34" charset="0"/>
              </a:rPr>
              <a:t> and </a:t>
            </a:r>
            <a:r>
              <a:rPr lang="en-GB" altLang="en-US" sz="1300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ABMI</a:t>
            </a:r>
            <a:r>
              <a:rPr lang="en-GB" altLang="en-US" sz="1300" dirty="0">
                <a:latin typeface="Arial" panose="020B0604020202020204" pitchFamily="34" charset="0"/>
              </a:rPr>
              <a:t> (ONS)</a:t>
            </a:r>
            <a:r>
              <a:rPr lang="en-US" altLang="en-US" sz="1300" dirty="0">
                <a:latin typeface="Arial" panose="020B0604020202020204" pitchFamily="34" charset="0"/>
              </a:rPr>
              <a:t> and </a:t>
            </a:r>
            <a:r>
              <a:rPr lang="en-US" altLang="en-US" sz="1300" i="1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300" dirty="0">
                <a:latin typeface="Arial" panose="020B0604020202020204" pitchFamily="34" charset="0"/>
              </a:rPr>
              <a:t> (IMF, April 2024)</a:t>
            </a:r>
            <a:endParaRPr lang="en-GB" altLang="en-US" sz="1300" dirty="0">
              <a:latin typeface="Arial" panose="020B0604020202020204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8575CBC-BE8F-4E0E-928C-34C2EDF1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264865"/>
              </p:ext>
            </p:extLst>
          </p:nvPr>
        </p:nvGraphicFramePr>
        <p:xfrm>
          <a:off x="0" y="30777"/>
          <a:ext cx="9906000" cy="5831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D389D9D3-34A8-4862-8CB0-95821ADF7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5841" y="6273225"/>
            <a:ext cx="100859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3716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dirty="0">
                <a:latin typeface="Arial" panose="020B0604020202020204" pitchFamily="34" charset="0"/>
              </a:rPr>
              <a:t>1. UK GDP since 1955</a:t>
            </a:r>
          </a:p>
        </p:txBody>
      </p:sp>
    </p:spTree>
    <p:extLst>
      <p:ext uri="{BB962C8B-B14F-4D97-AF65-F5344CB8AC3E}">
        <p14:creationId xmlns:p14="http://schemas.microsoft.com/office/powerpoint/2010/main" val="323331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46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15</cp:revision>
  <dcterms:created xsi:type="dcterms:W3CDTF">2021-10-15T17:38:29Z</dcterms:created>
  <dcterms:modified xsi:type="dcterms:W3CDTF">2024-07-04T19:35:14Z</dcterms:modified>
</cp:coreProperties>
</file>