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3A8FCE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911366848374717E-2"/>
          <c:y val="1.813796106536911E-2"/>
          <c:w val="0.91998606904906122"/>
          <c:h val="0.95596144089294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3A8FCE"/>
            </a:solidFill>
            <a:ln w="19050">
              <a:solidFill>
                <a:srgbClr val="003366"/>
              </a:solidFill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World</c:v>
                </c:pt>
                <c:pt idx="1">
                  <c:v>Japan</c:v>
                </c:pt>
                <c:pt idx="2">
                  <c:v>Canada</c:v>
                </c:pt>
                <c:pt idx="3">
                  <c:v>USA</c:v>
                </c:pt>
                <c:pt idx="4">
                  <c:v>Spain</c:v>
                </c:pt>
                <c:pt idx="5">
                  <c:v>Eurozone</c:v>
                </c:pt>
                <c:pt idx="6">
                  <c:v>France</c:v>
                </c:pt>
                <c:pt idx="7">
                  <c:v>Italy</c:v>
                </c:pt>
                <c:pt idx="8">
                  <c:v>Germany</c:v>
                </c:pt>
                <c:pt idx="9">
                  <c:v>UK</c:v>
                </c:pt>
              </c:strCache>
            </c:strRef>
          </c:cat>
          <c:val>
            <c:numRef>
              <c:f>Sheet1!$B$2:$B$11</c:f>
              <c:numCache>
                <c:formatCode>#,##0.0;"–"#,##0.0</c:formatCode>
                <c:ptCount val="10"/>
                <c:pt idx="0">
                  <c:v>2.9</c:v>
                </c:pt>
                <c:pt idx="1">
                  <c:v>1.8</c:v>
                </c:pt>
                <c:pt idx="2">
                  <c:v>1.5</c:v>
                </c:pt>
                <c:pt idx="3">
                  <c:v>1.4</c:v>
                </c:pt>
                <c:pt idx="4">
                  <c:v>1.1000000000000001</c:v>
                </c:pt>
                <c:pt idx="5">
                  <c:v>0.7</c:v>
                </c:pt>
                <c:pt idx="6">
                  <c:v>0.7</c:v>
                </c:pt>
                <c:pt idx="7">
                  <c:v>0.6</c:v>
                </c:pt>
                <c:pt idx="8">
                  <c:v>0.1</c:v>
                </c:pt>
                <c:pt idx="9">
                  <c:v>-0.6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1-488F-8F67-9B6412CF40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rgbClr val="663300"/>
              </a:solidFill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World</c:v>
                </c:pt>
                <c:pt idx="1">
                  <c:v>Japan</c:v>
                </c:pt>
                <c:pt idx="2">
                  <c:v>Canada</c:v>
                </c:pt>
                <c:pt idx="3">
                  <c:v>USA</c:v>
                </c:pt>
                <c:pt idx="4">
                  <c:v>Spain</c:v>
                </c:pt>
                <c:pt idx="5">
                  <c:v>Eurozone</c:v>
                </c:pt>
                <c:pt idx="6">
                  <c:v>France</c:v>
                </c:pt>
                <c:pt idx="7">
                  <c:v>Italy</c:v>
                </c:pt>
                <c:pt idx="8">
                  <c:v>Germany</c:v>
                </c:pt>
                <c:pt idx="9">
                  <c:v>UK</c:v>
                </c:pt>
              </c:strCache>
            </c:strRef>
          </c:cat>
          <c:val>
            <c:numRef>
              <c:f>Sheet1!$C$2:$C$11</c:f>
              <c:numCache>
                <c:formatCode>#,##0.0;"–"#,##0.0</c:formatCode>
                <c:ptCount val="10"/>
                <c:pt idx="0">
                  <c:v>3.1</c:v>
                </c:pt>
                <c:pt idx="1">
                  <c:v>0.9</c:v>
                </c:pt>
                <c:pt idx="2">
                  <c:v>1.5</c:v>
                </c:pt>
                <c:pt idx="3">
                  <c:v>1</c:v>
                </c:pt>
                <c:pt idx="4">
                  <c:v>2.4</c:v>
                </c:pt>
                <c:pt idx="5">
                  <c:v>1.6</c:v>
                </c:pt>
                <c:pt idx="6">
                  <c:v>1.6</c:v>
                </c:pt>
                <c:pt idx="7">
                  <c:v>0.9</c:v>
                </c:pt>
                <c:pt idx="8">
                  <c:v>1.4</c:v>
                </c:pt>
                <c:pt idx="9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A1-488F-8F67-9B6412CF4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342900208"/>
        <c:axId val="342895288"/>
      </c:barChart>
      <c:catAx>
        <c:axId val="34290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50" b="0" i="0" u="none" strike="noStrike" kern="1200" baseline="0">
                <a:solidFill>
                  <a:schemeClr val="tx1"/>
                </a:solidFill>
                <a:effectLst>
                  <a:outerShdw dist="63500" dir="2700000" algn="tl" rotWithShape="0">
                    <a:schemeClr val="bg1">
                      <a:alpha val="75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2895288"/>
        <c:crosses val="autoZero"/>
        <c:auto val="1"/>
        <c:lblAlgn val="ctr"/>
        <c:lblOffset val="100"/>
        <c:noMultiLvlLbl val="0"/>
      </c:catAx>
      <c:valAx>
        <c:axId val="34289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;&quot;–&quot;#,##0.0" sourceLinked="1"/>
        <c:majorTickMark val="none"/>
        <c:minorTickMark val="none"/>
        <c:tickLblPos val="nextTo"/>
        <c:spPr>
          <a:noFill/>
          <a:ln w="19050">
            <a:solidFill>
              <a:srgbClr val="00336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5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290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085493640218046"/>
          <c:y val="4.0990583939564625E-2"/>
          <c:w val="0.17316192206743392"/>
          <c:h val="5.6327137190043022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8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34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6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8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42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9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29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141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7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57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9EAA6-98E4-434E-A118-CC91511921F2}" type="datetimeFigureOut">
              <a:rPr lang="en-GB" smtClean="0"/>
              <a:t>08/02/2023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EB1E4-62B5-4E4F-8D96-8AC23077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87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D457C2-E738-14F0-D345-B0038F0CFD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6555534"/>
              </p:ext>
            </p:extLst>
          </p:nvPr>
        </p:nvGraphicFramePr>
        <p:xfrm>
          <a:off x="0" y="38100"/>
          <a:ext cx="9906000" cy="625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5AC8CC3-97E9-56FA-C2A8-68E6B36F58DB}"/>
              </a:ext>
            </a:extLst>
          </p:cNvPr>
          <p:cNvSpPr txBox="1"/>
          <p:nvPr/>
        </p:nvSpPr>
        <p:spPr>
          <a:xfrm>
            <a:off x="1699785" y="6427113"/>
            <a:ext cx="66493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1 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Forecast real GDP growth (% per annum)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F538-5D50-8332-8D84-D7A56AC2FCEF}"/>
              </a:ext>
            </a:extLst>
          </p:cNvPr>
          <p:cNvSpPr txBox="1"/>
          <p:nvPr/>
        </p:nvSpPr>
        <p:spPr>
          <a:xfrm>
            <a:off x="719137" y="6197461"/>
            <a:ext cx="47636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00" i="1" dirty="0">
                <a:latin typeface="Arial" panose="020B0604020202020204" pitchFamily="34" charset="0"/>
                <a:cs typeface="Arial" panose="020B0604020202020204" pitchFamily="34" charset="0"/>
              </a:rPr>
              <a:t>World Economic Outlook Update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(IMF, January 2023)</a:t>
            </a:r>
          </a:p>
        </p:txBody>
      </p:sp>
    </p:spTree>
    <p:extLst>
      <p:ext uri="{BB962C8B-B14F-4D97-AF65-F5344CB8AC3E}">
        <p14:creationId xmlns:p14="http://schemas.microsoft.com/office/powerpoint/2010/main" val="58529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71</TotalTime>
  <Words>22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4</cp:revision>
  <dcterms:created xsi:type="dcterms:W3CDTF">2023-02-08T14:12:04Z</dcterms:created>
  <dcterms:modified xsi:type="dcterms:W3CDTF">2023-02-08T15:23:36Z</dcterms:modified>
</cp:coreProperties>
</file>