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7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100"/>
    <a:srgbClr val="006600"/>
    <a:srgbClr val="0000FF"/>
    <a:srgbClr val="A20000"/>
    <a:srgbClr val="008000"/>
    <a:srgbClr val="0A71FF"/>
    <a:srgbClr val="FF2525"/>
    <a:srgbClr val="0066FF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40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93295169397496"/>
          <c:y val="2.7534884608965502E-2"/>
          <c:w val="0.89253626921038587"/>
          <c:h val="0.6881165062700496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2020 d (OECD)</c:v>
                </c:pt>
              </c:strCache>
            </c:strRef>
          </c:tx>
          <c:spPr>
            <a:solidFill>
              <a:srgbClr val="A20000"/>
            </a:solidFill>
            <a:ln w="12700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Sheet1!$B$2:$B$10</c:f>
              <c:numCache>
                <c:formatCode>0.00</c:formatCode>
                <c:ptCount val="9"/>
                <c:pt idx="0">
                  <c:v>-14</c:v>
                </c:pt>
                <c:pt idx="1">
                  <c:v>-14.1</c:v>
                </c:pt>
                <c:pt idx="2">
                  <c:v>-14</c:v>
                </c:pt>
                <c:pt idx="3">
                  <c:v>-11.5</c:v>
                </c:pt>
                <c:pt idx="4">
                  <c:v>-9.4</c:v>
                </c:pt>
                <c:pt idx="5">
                  <c:v>-8.8000000000000007</c:v>
                </c:pt>
                <c:pt idx="6">
                  <c:v>-8.5</c:v>
                </c:pt>
                <c:pt idx="7">
                  <c:v>-7.3</c:v>
                </c:pt>
                <c:pt idx="8">
                  <c:v>-6.3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03-4DA0-817E-021A560DC651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2020 s (OECD)</c:v>
                </c:pt>
              </c:strCache>
            </c:strRef>
          </c:tx>
          <c:spPr>
            <a:solidFill>
              <a:srgbClr val="FF2525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Sheet1!$C$2:$C$10</c:f>
              <c:numCache>
                <c:formatCode>0.00</c:formatCode>
                <c:ptCount val="9"/>
                <c:pt idx="0">
                  <c:v>-11.5</c:v>
                </c:pt>
                <c:pt idx="1">
                  <c:v>-11.4</c:v>
                </c:pt>
                <c:pt idx="2">
                  <c:v>-11.3</c:v>
                </c:pt>
                <c:pt idx="3">
                  <c:v>-9.1</c:v>
                </c:pt>
                <c:pt idx="4">
                  <c:v>-8</c:v>
                </c:pt>
                <c:pt idx="5">
                  <c:v>-6.6</c:v>
                </c:pt>
                <c:pt idx="6">
                  <c:v>-7.3</c:v>
                </c:pt>
                <c:pt idx="7">
                  <c:v>-6</c:v>
                </c:pt>
                <c:pt idx="8">
                  <c:v>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075-43D2-8458-9D7D1218603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2020 (EC)</c:v>
                </c:pt>
              </c:strCache>
            </c:strRef>
          </c:tx>
          <c:spPr>
            <a:solidFill>
              <a:srgbClr val="0A71FF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Sheet1!$D$2:$D$10</c:f>
              <c:numCache>
                <c:formatCode>0.00</c:formatCode>
                <c:ptCount val="9"/>
                <c:pt idx="0">
                  <c:v>-8.3000000000000007</c:v>
                </c:pt>
                <c:pt idx="1">
                  <c:v>-8.1999999999999993</c:v>
                </c:pt>
                <c:pt idx="2">
                  <c:v>-9.5</c:v>
                </c:pt>
                <c:pt idx="3">
                  <c:v>-7.7</c:v>
                </c:pt>
                <c:pt idx="4">
                  <c:v>-7.4</c:v>
                </c:pt>
                <c:pt idx="5">
                  <c:v>-6.5</c:v>
                </c:pt>
                <c:pt idx="6">
                  <c:v>-6.5</c:v>
                </c:pt>
                <c:pt idx="7">
                  <c:v>-5</c:v>
                </c:pt>
                <c:pt idx="8">
                  <c:v>-6.7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075-43D2-8458-9D7D1218603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 (IMF)</c:v>
                </c:pt>
              </c:strCache>
            </c:strRef>
          </c:tx>
          <c:spPr>
            <a:solidFill>
              <a:srgbClr val="00D1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Sheet1!$E$2:$E$10</c:f>
              <c:numCache>
                <c:formatCode>0.00</c:formatCode>
                <c:ptCount val="9"/>
                <c:pt idx="0">
                  <c:v>-6.5</c:v>
                </c:pt>
                <c:pt idx="1">
                  <c:v>-7.2</c:v>
                </c:pt>
                <c:pt idx="2">
                  <c:v>-9.1</c:v>
                </c:pt>
                <c:pt idx="3">
                  <c:v>-7.5</c:v>
                </c:pt>
                <c:pt idx="4">
                  <c:v>-6.2</c:v>
                </c:pt>
                <c:pt idx="5">
                  <c:v>-7</c:v>
                </c:pt>
                <c:pt idx="6">
                  <c:v>-5.9</c:v>
                </c:pt>
                <c:pt idx="7">
                  <c:v>-5.2</c:v>
                </c:pt>
                <c:pt idx="8">
                  <c:v>-6.7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9-4373-9A3A-19BB55E43B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2021 d (OECD)</c:v>
                </c:pt>
              </c:strCache>
            </c:strRef>
          </c:tx>
          <c:spPr>
            <a:solidFill>
              <a:srgbClr val="A200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Sheet1!$F$2:$F$10</c:f>
              <c:numCache>
                <c:formatCode>0.00</c:formatCode>
                <c:ptCount val="9"/>
                <c:pt idx="0">
                  <c:v>5</c:v>
                </c:pt>
                <c:pt idx="1">
                  <c:v>5.2</c:v>
                </c:pt>
                <c:pt idx="2">
                  <c:v>5.3</c:v>
                </c:pt>
                <c:pt idx="3">
                  <c:v>3.5</c:v>
                </c:pt>
                <c:pt idx="4">
                  <c:v>1.5</c:v>
                </c:pt>
                <c:pt idx="5">
                  <c:v>1.7</c:v>
                </c:pt>
                <c:pt idx="6">
                  <c:v>1.9</c:v>
                </c:pt>
                <c:pt idx="7">
                  <c:v>-0.5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C9-4373-9A3A-19BB55E43B5F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2021 s (OECD)</c:v>
                </c:pt>
              </c:strCache>
            </c:strRef>
          </c:tx>
          <c:spPr>
            <a:solidFill>
              <a:srgbClr val="FF2525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Sheet1!$G$2:$G$10</c:f>
              <c:numCache>
                <c:formatCode>0.00</c:formatCode>
                <c:ptCount val="9"/>
                <c:pt idx="0">
                  <c:v>9</c:v>
                </c:pt>
                <c:pt idx="1">
                  <c:v>7.7</c:v>
                </c:pt>
                <c:pt idx="2">
                  <c:v>7.7</c:v>
                </c:pt>
                <c:pt idx="3">
                  <c:v>6.5</c:v>
                </c:pt>
                <c:pt idx="4">
                  <c:v>3.9</c:v>
                </c:pt>
                <c:pt idx="5">
                  <c:v>5.8</c:v>
                </c:pt>
                <c:pt idx="6">
                  <c:v>4.0999999999999996</c:v>
                </c:pt>
                <c:pt idx="7">
                  <c:v>2.1</c:v>
                </c:pt>
                <c:pt idx="8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9-4373-9A3A-19BB55E43B5F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2021 (EC)</c:v>
                </c:pt>
              </c:strCache>
            </c:strRef>
          </c:tx>
          <c:spPr>
            <a:solidFill>
              <a:srgbClr val="0A71FF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Sheet1!$H$2:$H$10</c:f>
              <c:numCache>
                <c:formatCode>0.00</c:formatCode>
                <c:ptCount val="9"/>
                <c:pt idx="0">
                  <c:v>6</c:v>
                </c:pt>
                <c:pt idx="1">
                  <c:v>7.4</c:v>
                </c:pt>
                <c:pt idx="2">
                  <c:v>6.5</c:v>
                </c:pt>
                <c:pt idx="3">
                  <c:v>6.3</c:v>
                </c:pt>
                <c:pt idx="4">
                  <c:v>5.2</c:v>
                </c:pt>
                <c:pt idx="5">
                  <c:v>5.9</c:v>
                </c:pt>
                <c:pt idx="6">
                  <c:v>4.9000000000000004</c:v>
                </c:pt>
                <c:pt idx="7">
                  <c:v>2.7</c:v>
                </c:pt>
                <c:pt idx="8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9-4373-9A3A-19BB55E43B5F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2021 (IMF)</c:v>
                </c:pt>
              </c:strCache>
            </c:strRef>
          </c:tx>
          <c:spPr>
            <a:solidFill>
              <a:srgbClr val="00D100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Sheet1!$A$2:$A$10</c:f>
              <c:strCache>
                <c:ptCount val="9"/>
                <c:pt idx="0">
                  <c:v>UK</c:v>
                </c:pt>
                <c:pt idx="1">
                  <c:v>France</c:v>
                </c:pt>
                <c:pt idx="2">
                  <c:v>Italy</c:v>
                </c:pt>
                <c:pt idx="3">
                  <c:v>Eurozone</c:v>
                </c:pt>
                <c:pt idx="4">
                  <c:v>Canada</c:v>
                </c:pt>
                <c:pt idx="5">
                  <c:v>Germany</c:v>
                </c:pt>
                <c:pt idx="6">
                  <c:v>USA</c:v>
                </c:pt>
                <c:pt idx="7">
                  <c:v>Japan</c:v>
                </c:pt>
                <c:pt idx="8">
                  <c:v>Australia</c:v>
                </c:pt>
              </c:strCache>
            </c:strRef>
          </c:cat>
          <c:val>
            <c:numRef>
              <c:f>Sheet1!$I$2:$I$10</c:f>
              <c:numCache>
                <c:formatCode>0.00</c:formatCode>
                <c:ptCount val="9"/>
                <c:pt idx="0">
                  <c:v>4</c:v>
                </c:pt>
                <c:pt idx="1">
                  <c:v>4.5</c:v>
                </c:pt>
                <c:pt idx="2">
                  <c:v>4.8</c:v>
                </c:pt>
                <c:pt idx="3">
                  <c:v>4.7</c:v>
                </c:pt>
                <c:pt idx="4">
                  <c:v>4.2</c:v>
                </c:pt>
                <c:pt idx="5">
                  <c:v>5.2</c:v>
                </c:pt>
                <c:pt idx="6">
                  <c:v>4.7</c:v>
                </c:pt>
                <c:pt idx="7">
                  <c:v>3</c:v>
                </c:pt>
                <c:pt idx="8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C9-4373-9A3A-19BB55E43B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7181744"/>
        <c:axId val="1"/>
      </c:barChart>
      <c:catAx>
        <c:axId val="167181744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1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  <c:max val="10"/>
          <c:min val="-15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200" b="0"/>
                </a:pPr>
                <a:r>
                  <a:rPr lang="en-GB" sz="2200" b="0" dirty="0"/>
                  <a:t>Growth in real GDP</a:t>
                </a:r>
              </a:p>
            </c:rich>
          </c:tx>
          <c:layout>
            <c:manualLayout>
              <c:xMode val="edge"/>
              <c:yMode val="edge"/>
              <c:x val="5.1455171783945262E-3"/>
              <c:y val="0.25187528742007786"/>
            </c:manualLayout>
          </c:layout>
          <c:overlay val="0"/>
        </c:title>
        <c:numFmt formatCode="0_ ;\−0\ " sourceLinked="0"/>
        <c:majorTickMark val="none"/>
        <c:minorTickMark val="none"/>
        <c:tickLblPos val="nextTo"/>
        <c:spPr>
          <a:ln w="158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7181744"/>
        <c:crosses val="autoZero"/>
        <c:crossBetween val="between"/>
        <c:majorUnit val="5"/>
      </c:valAx>
      <c:spPr>
        <a:noFill/>
        <a:ln w="6350">
          <a:solidFill>
            <a:schemeClr val="tx1"/>
          </a:solidFill>
        </a:ln>
      </c:spPr>
    </c:plotArea>
    <c:legend>
      <c:legendPos val="r"/>
      <c:legendEntry>
        <c:idx val="0"/>
        <c:txPr>
          <a:bodyPr anchor="ctr" anchorCtr="0"/>
          <a:lstStyle/>
          <a:p>
            <a:pPr>
              <a:defRPr sz="2200" b="0">
                <a:solidFill>
                  <a:srgbClr val="C00000"/>
                </a:solidFill>
              </a:defRPr>
            </a:pPr>
            <a:endParaRPr lang="en-US"/>
          </a:p>
        </c:txPr>
      </c:legendEntry>
      <c:legendEntry>
        <c:idx val="1"/>
        <c:txPr>
          <a:bodyPr anchor="ctr" anchorCtr="0"/>
          <a:lstStyle/>
          <a:p>
            <a:pPr>
              <a:defRPr sz="2200" b="0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2"/>
        <c:txPr>
          <a:bodyPr anchor="ctr" anchorCtr="0"/>
          <a:lstStyle/>
          <a:p>
            <a:pPr>
              <a:defRPr sz="2200" b="0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3"/>
        <c:txPr>
          <a:bodyPr anchor="ctr" anchorCtr="0"/>
          <a:lstStyle/>
          <a:p>
            <a:pPr>
              <a:defRPr sz="2200" b="0">
                <a:solidFill>
                  <a:srgbClr val="006600"/>
                </a:solidFill>
              </a:defRPr>
            </a:pPr>
            <a:endParaRPr lang="en-US"/>
          </a:p>
        </c:txPr>
      </c:legendEntry>
      <c:legendEntry>
        <c:idx val="4"/>
        <c:txPr>
          <a:bodyPr anchor="ctr" anchorCtr="0"/>
          <a:lstStyle/>
          <a:p>
            <a:pPr>
              <a:defRPr sz="2200" b="0">
                <a:solidFill>
                  <a:srgbClr val="A20000"/>
                </a:solidFill>
              </a:defRPr>
            </a:pPr>
            <a:endParaRPr lang="en-US"/>
          </a:p>
        </c:txPr>
      </c:legendEntry>
      <c:legendEntry>
        <c:idx val="5"/>
        <c:txPr>
          <a:bodyPr anchor="ctr" anchorCtr="0"/>
          <a:lstStyle/>
          <a:p>
            <a:pPr>
              <a:defRPr sz="2200" b="0">
                <a:solidFill>
                  <a:srgbClr val="FF0000"/>
                </a:solidFill>
              </a:defRPr>
            </a:pPr>
            <a:endParaRPr lang="en-US"/>
          </a:p>
        </c:txPr>
      </c:legendEntry>
      <c:legendEntry>
        <c:idx val="6"/>
        <c:txPr>
          <a:bodyPr anchor="ctr" anchorCtr="0"/>
          <a:lstStyle/>
          <a:p>
            <a:pPr>
              <a:defRPr sz="2200" b="0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7"/>
        <c:txPr>
          <a:bodyPr anchor="ctr" anchorCtr="0"/>
          <a:lstStyle/>
          <a:p>
            <a:pPr>
              <a:defRPr sz="2200" b="0">
                <a:solidFill>
                  <a:srgbClr val="006600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1638742738376469"/>
          <c:y val="0.800684456109653"/>
          <c:w val="0.83047445070162296"/>
          <c:h val="0.12019322034976797"/>
        </c:manualLayout>
      </c:layout>
      <c:overlay val="0"/>
      <c:spPr>
        <a:solidFill>
          <a:srgbClr val="FFFFCC"/>
        </a:solidFill>
        <a:ln w="19050">
          <a:solidFill>
            <a:schemeClr val="accent6">
              <a:lumMod val="50000"/>
            </a:schemeClr>
          </a:solidFill>
        </a:ln>
      </c:spPr>
      <c:txPr>
        <a:bodyPr anchor="ctr" anchorCtr="0"/>
        <a:lstStyle/>
        <a:p>
          <a:pPr>
            <a:defRPr sz="2200" b="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792207-ED6B-4490-B552-3C455DA4FB82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5F307-D278-4D9C-9C8A-6D7F08781F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6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200B28-3B79-4553-9469-7C74236882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A00BF9-6047-4088-8F69-4492F564BFC4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9938" name="Rectangle 7">
            <a:extLst>
              <a:ext uri="{FF2B5EF4-FFF2-40B4-BE49-F238E27FC236}">
                <a16:creationId xmlns:a16="http://schemas.microsoft.com/office/drawing/2014/main" id="{71A51EA1-8144-47AE-A3B1-1C4CD502768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44F529-D7CF-4BE3-BECE-1EC346BFEA7E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79939" name="Rectangle 2">
            <a:extLst>
              <a:ext uri="{FF2B5EF4-FFF2-40B4-BE49-F238E27FC236}">
                <a16:creationId xmlns:a16="http://schemas.microsoft.com/office/drawing/2014/main" id="{AE66B479-85D7-452F-A78C-A389A97A49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79940" name="Rectangle 3">
            <a:extLst>
              <a:ext uri="{FF2B5EF4-FFF2-40B4-BE49-F238E27FC236}">
                <a16:creationId xmlns:a16="http://schemas.microsoft.com/office/drawing/2014/main" id="{85B483C9-93C6-4F03-93E0-6E39EBDBFC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0"/>
              </a:spcBef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899687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7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732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84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8077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61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79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1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08756" y="1509503"/>
            <a:ext cx="11202571" cy="4513276"/>
          </a:xfrm>
          <a:prstGeom prst="rect">
            <a:avLst/>
          </a:prstGeom>
        </p:spPr>
        <p:txBody>
          <a:bodyPr vert="horz"/>
          <a:lstStyle>
            <a:lvl1pPr marL="239989" marR="0" indent="-239989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867" baseline="0">
                <a:latin typeface="Arial"/>
                <a:cs typeface="Arial"/>
              </a:defRPr>
            </a:lvl1pPr>
            <a:lvl2pPr>
              <a:defRPr sz="1867">
                <a:latin typeface="Arial"/>
                <a:cs typeface="Arial"/>
              </a:defRPr>
            </a:lvl2pPr>
            <a:lvl3pPr>
              <a:defRPr sz="1867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508756" y="275167"/>
            <a:ext cx="10972800" cy="813405"/>
          </a:xfrm>
          <a:prstGeom prst="rect">
            <a:avLst/>
          </a:prstGeom>
        </p:spPr>
        <p:txBody>
          <a:bodyPr vert="horz"/>
          <a:lstStyle>
            <a:lvl1pPr algn="l">
              <a:defRPr sz="37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4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08756" y="1218100"/>
            <a:ext cx="11202571" cy="0"/>
          </a:xfrm>
          <a:prstGeom prst="line">
            <a:avLst/>
          </a:prstGeom>
          <a:ln>
            <a:solidFill>
              <a:srgbClr val="83008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08756" y="1509503"/>
            <a:ext cx="11202571" cy="4513276"/>
          </a:xfrm>
          <a:prstGeom prst="rect">
            <a:avLst/>
          </a:prstGeom>
        </p:spPr>
        <p:txBody>
          <a:bodyPr vert="horz"/>
          <a:lstStyle>
            <a:lvl1pPr marL="239989" marR="0" indent="-239989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83008F"/>
              </a:buClr>
              <a:buSzTx/>
              <a:buFont typeface="Arial"/>
              <a:buChar char="•"/>
              <a:tabLst/>
              <a:defRPr sz="1867" baseline="0">
                <a:latin typeface="Arial"/>
                <a:cs typeface="Arial"/>
              </a:defRPr>
            </a:lvl1pPr>
            <a:lvl2pPr>
              <a:defRPr sz="1867">
                <a:latin typeface="Arial"/>
                <a:cs typeface="Arial"/>
              </a:defRPr>
            </a:lvl2pPr>
            <a:lvl3pPr>
              <a:defRPr sz="1867">
                <a:latin typeface="Arial"/>
                <a:cs typeface="Arial"/>
              </a:defRPr>
            </a:lvl3pPr>
            <a:lvl4pPr>
              <a:defRPr sz="1867">
                <a:latin typeface="Arial"/>
                <a:cs typeface="Arial"/>
              </a:defRPr>
            </a:lvl4pPr>
            <a:lvl5pPr>
              <a:defRPr sz="1867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  <a:p>
            <a:pPr lvl="0"/>
            <a:r>
              <a:rPr lang="en-GB" dirty="0"/>
              <a:t>text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508756" y="275167"/>
            <a:ext cx="10972800" cy="813405"/>
          </a:xfrm>
          <a:prstGeom prst="rect">
            <a:avLst/>
          </a:prstGeom>
        </p:spPr>
        <p:txBody>
          <a:bodyPr vert="horz"/>
          <a:lstStyle>
            <a:lvl1pPr algn="l">
              <a:defRPr sz="3733">
                <a:solidFill>
                  <a:srgbClr val="83008F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97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53655" y="3458011"/>
            <a:ext cx="5468836" cy="8029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553655" y="2645179"/>
            <a:ext cx="5468836" cy="812832"/>
          </a:xfrm>
          <a:prstGeom prst="rect">
            <a:avLst/>
          </a:prstGeom>
        </p:spPr>
        <p:txBody>
          <a:bodyPr vert="horz"/>
          <a:lstStyle>
            <a:lvl1pPr algn="l">
              <a:defRPr sz="4267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02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D0D0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6" name="Rectangle 20">
            <a:extLst>
              <a:ext uri="{FF2B5EF4-FFF2-40B4-BE49-F238E27FC236}">
                <a16:creationId xmlns:a16="http://schemas.microsoft.com/office/drawing/2014/main" id="{439CE3AB-E292-4C09-8F97-B32BC92C8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2241551"/>
          </a:xfrm>
          <a:prstGeom prst="rect">
            <a:avLst/>
          </a:prstGeom>
          <a:solidFill>
            <a:srgbClr val="DFDF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A403BA4C-B253-484B-82D4-FDBAE4A6A9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0335" y="2951163"/>
            <a:ext cx="11082867" cy="1089025"/>
          </a:xfrm>
          <a:prstGeom prst="rect">
            <a:avLst/>
          </a:prstGeo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lnSpc>
                <a:spcPct val="100000"/>
              </a:lnSpc>
              <a:buFont typeface="Wingdings 2" panose="05020102010507070707" pitchFamily="18" charset="2"/>
              <a:buNone/>
              <a:defRPr sz="4400">
                <a:solidFill>
                  <a:srgbClr val="000066"/>
                </a:solidFill>
                <a:effectLst>
                  <a:outerShdw blurRad="12700" dist="25400" dir="2700000" algn="tl" rotWithShape="0">
                    <a:prstClr val="black"/>
                  </a:outerShdw>
                </a:effectLst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  <a:endParaRPr lang="en-GB" altLang="en-US" noProof="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9E75A9-6880-4509-9D09-9F7FE494827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F8AC65-77C9-4B22-9139-051CCC688DC2}"/>
              </a:ext>
            </a:extLst>
          </p:cNvPr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57FC51-62FA-467C-A837-B3630A47D749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D5A55A-9FB8-4A64-BA91-0842DBD43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rgbClr val="82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AEA780-3796-413F-853F-39A0156F7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2" y="155575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818B4DB6-441C-400A-8362-E5F1169AB53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3202" y="2379663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55317" name="Rectangle 21">
            <a:extLst>
              <a:ext uri="{FF2B5EF4-FFF2-40B4-BE49-F238E27FC236}">
                <a16:creationId xmlns:a16="http://schemas.microsoft.com/office/drawing/2014/main" id="{65667BD0-0703-4F8C-A073-FBD87DA06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"/>
            <a:ext cx="121920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800"/>
          </a:p>
        </p:txBody>
      </p:sp>
      <p:sp>
        <p:nvSpPr>
          <p:cNvPr id="16" name="Rectangle 19">
            <a:extLst>
              <a:ext uri="{FF2B5EF4-FFF2-40B4-BE49-F238E27FC236}">
                <a16:creationId xmlns:a16="http://schemas.microsoft.com/office/drawing/2014/main" id="{6445D5D7-804F-4593-BBBE-0410DBA338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467" y="0"/>
            <a:ext cx="12192000" cy="24509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841BADFC-AA03-4006-8805-66993F9168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8467" y="-59507"/>
            <a:ext cx="12192000" cy="2332939"/>
          </a:xfrm>
          <a:prstGeom prst="rect">
            <a:avLst/>
          </a:prstGeom>
          <a:solidFill>
            <a:srgbClr val="DFDFE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7F8E1A-B50F-40A9-B681-EC1CC4C1F09D}"/>
              </a:ext>
            </a:extLst>
          </p:cNvPr>
          <p:cNvSpPr/>
          <p:nvPr userDrawn="1"/>
        </p:nvSpPr>
        <p:spPr bwMode="auto">
          <a:xfrm>
            <a:off x="94270" y="2273432"/>
            <a:ext cx="11956761" cy="17753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666699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C8D742-6507-4472-B951-0DC1A67DDF3E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30E9A-9589-4BAE-8D10-56B553219412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34B53A-DAF4-4B8E-9299-6A3D79F15E59}"/>
              </a:ext>
            </a:extLst>
          </p:cNvPr>
          <p:cNvSpPr>
            <a:spLocks noChangeArrowheads="1"/>
          </p:cNvSpPr>
          <p:nvPr userDrawn="1"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2746CB-7B07-4A0E-843B-1757597F74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8968" y="6388103"/>
            <a:ext cx="11777133" cy="309563"/>
          </a:xfrm>
          <a:prstGeom prst="rect">
            <a:avLst/>
          </a:prstGeom>
          <a:solidFill>
            <a:srgbClr val="8282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894845-E4F4-4521-9834-F911C73994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202" y="155575"/>
            <a:ext cx="11777133" cy="6546851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7DAC37C7-DE90-4059-A355-2CD2F341125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03202" y="2369180"/>
            <a:ext cx="11777133" cy="0"/>
          </a:xfrm>
          <a:prstGeom prst="line">
            <a:avLst/>
          </a:prstGeom>
          <a:noFill/>
          <a:ln w="9525" cap="flat" cmpd="sng" algn="ctr">
            <a:solidFill>
              <a:srgbClr val="DCD3E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3E9B8D43-30F2-40B7-8F9E-AB95AEE9AD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"/>
            <a:ext cx="12192000" cy="155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2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AD5BB-F309-4494-A427-98A00CA21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168" y="204790"/>
            <a:ext cx="11379200" cy="1794695"/>
          </a:xfrm>
          <a:effectLst/>
        </p:spPr>
        <p:txBody>
          <a:bodyPr/>
          <a:lstStyle>
            <a:lvl1pPr>
              <a:defRPr sz="4800">
                <a:solidFill>
                  <a:srgbClr val="800080"/>
                </a:solidFill>
                <a:effectLst>
                  <a:outerShdw blurRad="12700" dist="25400" dir="2700000" algn="tl" rotWithShape="0">
                    <a:prstClr val="black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684D70-C3A5-48E2-AC8F-DB4E494DDB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774" y="166579"/>
            <a:ext cx="11771327" cy="6531083"/>
          </a:xfrm>
          <a:prstGeom prst="rect">
            <a:avLst/>
          </a:prstGeom>
          <a:noFill/>
          <a:ln w="15875" algn="ctr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065200-4004-4C04-B165-0EF83C3E8C4A}"/>
              </a:ext>
            </a:extLst>
          </p:cNvPr>
          <p:cNvGrpSpPr/>
          <p:nvPr userDrawn="1"/>
        </p:nvGrpSpPr>
        <p:grpSpPr>
          <a:xfrm>
            <a:off x="5795108" y="2058990"/>
            <a:ext cx="605789" cy="587057"/>
            <a:chOff x="5809298" y="2058988"/>
            <a:chExt cx="605790" cy="58705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347634-5871-4665-97D8-D102D339AABC}"/>
                </a:ext>
              </a:extLst>
            </p:cNvPr>
            <p:cNvSpPr/>
            <p:nvPr userDrawn="1"/>
          </p:nvSpPr>
          <p:spPr>
            <a:xfrm>
              <a:off x="5809298" y="2058988"/>
              <a:ext cx="605790" cy="587057"/>
            </a:xfrm>
            <a:prstGeom prst="ellipse">
              <a:avLst/>
            </a:prstGeom>
            <a:solidFill>
              <a:srgbClr val="FFFFFF"/>
            </a:solidFill>
            <a:ln w="15875" cap="rnd" cmpd="sng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CB120FA-EDFA-49D9-9440-94708EBCE4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875974" y="2122170"/>
              <a:ext cx="477112" cy="464370"/>
            </a:xfrm>
            <a:prstGeom prst="ellipse">
              <a:avLst/>
            </a:prstGeom>
            <a:solidFill>
              <a:srgbClr val="FFFFFF"/>
            </a:solidFill>
            <a:ln w="50800" cap="rnd" cmpd="dbl" algn="ctr">
              <a:solidFill>
                <a:srgbClr val="660066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lang="en-US" sz="2400">
                <a:solidFill>
                  <a:schemeClr val="lt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324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build="p" autoUpdateAnimBg="0">
        <p:tmplLst>
          <p:tmpl lvl="1">
            <p:tnLst>
              <p:par>
                <p:cTn presetID="23" presetClass="entr" presetSubtype="27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3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30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2/3*#ppt_w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30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2/3*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47800"/>
            <a:ext cx="11074400" cy="2357568"/>
          </a:xfrm>
        </p:spPr>
        <p:txBody>
          <a:bodyPr/>
          <a:lstStyle>
            <a:lvl1pPr>
              <a:lnSpc>
                <a:spcPct val="150000"/>
              </a:lnSpc>
              <a:defRPr sz="2100"/>
            </a:lvl1pPr>
            <a:lvl2pPr>
              <a:lnSpc>
                <a:spcPct val="150000"/>
              </a:lnSpc>
              <a:defRPr sz="1800"/>
            </a:lvl2pPr>
            <a:lvl3pPr>
              <a:lnSpc>
                <a:spcPct val="150000"/>
              </a:lnSpc>
              <a:defRPr sz="1600"/>
            </a:lvl3pPr>
            <a:lvl4pPr>
              <a:lnSpc>
                <a:spcPct val="150000"/>
              </a:lnSpc>
              <a:defRPr sz="1400"/>
            </a:lvl4pPr>
            <a:lvl5pPr>
              <a:lnSpc>
                <a:spcPct val="150000"/>
              </a:lnSpc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3F37AF8-9202-4362-85F4-41F065303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86890-C380-415C-ADB6-D16B13D99FF8}" type="datetime4">
              <a:rPr lang="en-US" altLang="en-US"/>
              <a:pPr>
                <a:defRPr/>
              </a:pPr>
              <a:t>June 11, 2020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54CFF8-5982-4D9A-8A74-5E4298B6580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5A2D8-CBB0-42E2-B022-B910CC29C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65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12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095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609570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609570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60957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609570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609570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3A801B57-9525-42F6-815F-E17B77FA27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7454"/>
              </p:ext>
            </p:extLst>
          </p:nvPr>
        </p:nvGraphicFramePr>
        <p:xfrm>
          <a:off x="0" y="0"/>
          <a:ext cx="1211213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F032431-95A7-40E1-8362-D428E572D698}"/>
              </a:ext>
            </a:extLst>
          </p:cNvPr>
          <p:cNvSpPr txBox="1"/>
          <p:nvPr/>
        </p:nvSpPr>
        <p:spPr>
          <a:xfrm>
            <a:off x="738366" y="6396335"/>
            <a:ext cx="11453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Forecasts for real economic growth made by the IMF, EC and OECD</a:t>
            </a:r>
          </a:p>
        </p:txBody>
      </p:sp>
    </p:spTree>
    <p:extLst>
      <p:ext uri="{BB962C8B-B14F-4D97-AF65-F5344CB8AC3E}">
        <p14:creationId xmlns:p14="http://schemas.microsoft.com/office/powerpoint/2010/main" val="334394122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19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Wingdings 2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 Garratt</dc:creator>
  <cp:lastModifiedBy>John Sloman</cp:lastModifiedBy>
  <cp:revision>16</cp:revision>
  <dcterms:created xsi:type="dcterms:W3CDTF">2020-06-10T16:55:06Z</dcterms:created>
  <dcterms:modified xsi:type="dcterms:W3CDTF">2020-06-11T12:12:06Z</dcterms:modified>
</cp:coreProperties>
</file>