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1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food and drink exports (Q1 each year)</a:t>
            </a:r>
          </a:p>
        </c:rich>
      </c:tx>
      <c:layout>
        <c:manualLayout>
          <c:xMode val="edge"/>
          <c:yMode val="edge"/>
          <c:x val="0.29982426651820143"/>
          <c:y val="0.927948954120021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1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97569335533614E-2"/>
          <c:y val="2.6185591400984781E-2"/>
          <c:w val="0.90103811202991946"/>
          <c:h val="0.769474086924866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EU-27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Sheet1!$B$2:$B$11</c:f>
              <c:numCache>
                <c:formatCode>0.0</c:formatCode>
                <c:ptCount val="10"/>
                <c:pt idx="0">
                  <c:v>2.8</c:v>
                </c:pt>
                <c:pt idx="1">
                  <c:v>2.7</c:v>
                </c:pt>
                <c:pt idx="2">
                  <c:v>2.8</c:v>
                </c:pt>
                <c:pt idx="3">
                  <c:v>2.6</c:v>
                </c:pt>
                <c:pt idx="4">
                  <c:v>2.8</c:v>
                </c:pt>
                <c:pt idx="5">
                  <c:v>3</c:v>
                </c:pt>
                <c:pt idx="6">
                  <c:v>3.3</c:v>
                </c:pt>
                <c:pt idx="7">
                  <c:v>3.7</c:v>
                </c:pt>
                <c:pt idx="8">
                  <c:v>3.1</c:v>
                </c:pt>
                <c:pt idx="9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B9-4AC3-AC8C-C88EAAF926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Non-EU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Sheet1!$C$2:$C$11</c:f>
              <c:numCache>
                <c:formatCode>0.0</c:formatCode>
                <c:ptCount val="10"/>
                <c:pt idx="0">
                  <c:v>1.6</c:v>
                </c:pt>
                <c:pt idx="1">
                  <c:v>1.7</c:v>
                </c:pt>
                <c:pt idx="2">
                  <c:v>1.6</c:v>
                </c:pt>
                <c:pt idx="3">
                  <c:v>1.7</c:v>
                </c:pt>
                <c:pt idx="4">
                  <c:v>1.7</c:v>
                </c:pt>
                <c:pt idx="5">
                  <c:v>1.9</c:v>
                </c:pt>
                <c:pt idx="6">
                  <c:v>1.9</c:v>
                </c:pt>
                <c:pt idx="7">
                  <c:v>2.1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B9-4AC3-AC8C-C88EAAF92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58237984"/>
        <c:axId val="358239952"/>
      </c:barChart>
      <c:catAx>
        <c:axId val="35823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8239952"/>
        <c:crosses val="autoZero"/>
        <c:auto val="1"/>
        <c:lblAlgn val="ctr"/>
        <c:lblOffset val="100"/>
        <c:noMultiLvlLbl val="0"/>
      </c:catAx>
      <c:valAx>
        <c:axId val="358239952"/>
        <c:scaling>
          <c:orientation val="minMax"/>
          <c:max val="6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Exports</a:t>
                </a:r>
                <a:r>
                  <a:rPr lang="en-GB" sz="20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(£bn)</a:t>
                </a:r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5.08588895081615E-3"/>
              <c:y val="0.340194553383701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8237984"/>
        <c:crosses val="autoZero"/>
        <c:crossBetween val="between"/>
      </c:valAx>
      <c:spPr>
        <a:noFill/>
        <a:ln w="6350">
          <a:solidFill>
            <a:schemeClr val="tx1"/>
          </a:solidFill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243223897042794"/>
          <c:y val="6.6362605781763492E-2"/>
          <c:w val="0.21007020997375328"/>
          <c:h val="5.47197745651251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0.07099</cdr:x>
      <cdr:y>0.86807</cdr:y>
    </cdr:from>
    <cdr:to>
      <cdr:x>0.68519</cdr:x>
      <cdr:y>0.91425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5972EF8-99CB-4EAB-B8AC-628558B38750}"/>
            </a:ext>
          </a:extLst>
        </cdr:cNvPr>
        <cdr:cNvSpPr txBox="1"/>
      </cdr:nvSpPr>
      <cdr:spPr>
        <a:xfrm xmlns:a="http://schemas.openxmlformats.org/drawingml/2006/main">
          <a:off x="709126" y="5665663"/>
          <a:ext cx="6134879" cy="3014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500" dirty="0">
              <a:latin typeface="Arial" panose="020B0604020202020204" pitchFamily="34" charset="0"/>
              <a:cs typeface="Arial" panose="020B0604020202020204" pitchFamily="34" charset="0"/>
            </a:rPr>
            <a:t>Source: </a:t>
          </a:r>
          <a:r>
            <a:rPr lang="en-GB" sz="1500" i="1" dirty="0">
              <a:latin typeface="Arial" panose="020B0604020202020204" pitchFamily="34" charset="0"/>
              <a:cs typeface="Arial" panose="020B0604020202020204" pitchFamily="34" charset="0"/>
            </a:rPr>
            <a:t>Trade Snapshot</a:t>
          </a:r>
          <a:r>
            <a:rPr lang="en-GB" sz="1500" dirty="0">
              <a:latin typeface="Arial" panose="020B0604020202020204" pitchFamily="34" charset="0"/>
              <a:cs typeface="Arial" panose="020B0604020202020204" pitchFamily="34" charset="0"/>
            </a:rPr>
            <a:t>, Food and Drink Exports Association (June 2021)</a:t>
          </a:r>
          <a:endParaRPr lang="en-GB" sz="1500" i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0653B-77C0-4790-B4C3-AD9FA4612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70197-2BA4-4EF5-AD19-D009E07B8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390E5-4B3F-4472-9964-81A8FAEF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1EDF7-AD95-4970-B95E-49B593AB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36C0E-5828-4F77-BA55-0AACC7312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19AC3-6508-4F34-ABFF-1E9DD92C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D8BF1-BC3F-4049-ACA2-B88BECE2A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801E2-1F6D-457F-A4A4-24FDD0B90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BF92D-C180-4ED4-BAAB-0FDEC3979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E7251-9E51-4D88-8F1C-DEC1F43F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2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490009-DC5D-442E-BC4C-9973F5B6B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196FAE-D7BD-411E-B582-184B8B2CC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87A6E-B806-4E88-9711-D636A28D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DAA50-A7B3-4413-8F7D-B7E551A3C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A23E3-B1CF-47D2-86CF-6C25C480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6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4D9DA-3534-45B2-8F8A-62F9BF823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71BB7-C6A0-4572-BE7C-1327F7482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32EE1-FBDC-479B-9207-4F332F1B5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BAACD-2156-47A9-AC77-F43E1CF7C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B601E-7C3B-4179-A54F-7F376B461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1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54BC-1D76-47FD-9987-752FEFF3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9D1B4-E41C-4055-9744-79D7959A2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6BE1D-7C84-465C-8898-F152553B8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8E0FE-F4FA-49BF-8E01-C555B211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F21D1-AD46-49B2-910F-B15DEC19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48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7536F-6073-4183-8F7B-936CB5A96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B3E20-B9CD-4733-A38E-EF05E12A3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812E0-00FA-4CC8-AC99-978D7C6A1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AAB48-5E7D-4B48-87AF-EC755AC9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79BBF-B611-4B05-A921-5A219C11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E82E79-81AE-442A-97AB-33B66DE19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08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0258B-9BFF-42C8-878D-6C7B75C7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F20D9-FCA0-49B7-AE57-ACF097399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709C2-2F77-4E6E-99AC-4D59321A3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B929BD-80BC-4C76-83E7-3B18070EC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8BFD2C-3DA0-4176-AF03-DC1F5250C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806C22-62BA-4B8B-9DED-9D6144AE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3F860F-850C-4FC8-8C62-4F2BBFAC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F23799-02B6-476B-AC45-B654E1242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24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15BE-8CAD-421A-B87F-13A53FD77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5A594E-20EA-4F69-8BFF-231A3EC3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D5CA4-73FE-4A0E-80A1-FD804FE9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70E6F-B341-45D4-B079-1187D3BB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2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F9BAD-F320-4D95-BCF4-48BAAA1E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F5B6C-2F00-4273-8F45-DE9EE5F1D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5B84A-95A3-474C-82F3-09BD0570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27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3BE8-A7A8-4AE0-A8EC-C04F53242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CC463-DC28-43A9-A4F6-33E729BC4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F96BB-1BF9-443C-B2F4-B20CC7F97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5BBA2-E013-4AEF-BFA4-B9D416CD7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D9E74-40E7-4A9E-88A9-F5635790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76E66-0C5C-43B2-A164-4B99CB4B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4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BDA59-0AD2-4AC8-A5C1-019C46471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99A63-04A5-4148-AC5A-008078A64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12142-5705-434D-843A-D0D77C033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110A1-F01C-4980-9098-67E88D17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7FC2E-AB6B-4778-8427-9481C29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8282A-E82E-43E4-BE60-C51B7C094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17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85E774-0ED8-4325-8CE5-6862349F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A638F-6255-4EAE-8CB1-985ED8EAF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24F7C-D779-406F-A910-3A75FB9BB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50980-550F-41DE-8DB3-09E8CE08EAA4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52930-CD18-4C2A-A8E6-41B14BCCF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7AF53-BDBD-4F48-971C-BCF37891D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A165C-AEFD-437A-B3D0-6AA48E491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8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A47F4FD-1CF9-433D-979D-7A222B67B3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4040935"/>
              </p:ext>
            </p:extLst>
          </p:nvPr>
        </p:nvGraphicFramePr>
        <p:xfrm>
          <a:off x="1" y="237931"/>
          <a:ext cx="12192000" cy="6526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875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7</cp:revision>
  <dcterms:created xsi:type="dcterms:W3CDTF">2021-06-18T16:13:48Z</dcterms:created>
  <dcterms:modified xsi:type="dcterms:W3CDTF">2021-06-18T17:39:42Z</dcterms:modified>
</cp:coreProperties>
</file>