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0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79DA"/>
    <a:srgbClr val="777777"/>
    <a:srgbClr val="660066"/>
    <a:srgbClr val="FFF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56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82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55622854835454"/>
          <c:y val="4.5572589857874872E-2"/>
          <c:w val="0.86200888350494653"/>
          <c:h val="0.870803471460479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Autum Budget 2024</c:v>
                </c:pt>
              </c:strCache>
            </c:strRef>
          </c:tx>
          <c:spPr>
            <a:ln w="28575">
              <a:solidFill>
                <a:srgbClr val="16356C"/>
              </a:solidFill>
              <a:prstDash val="solid"/>
            </a:ln>
          </c:spPr>
          <c:invertIfNegative val="0"/>
          <c:cat>
            <c:numRef>
              <c:f>Sheet1!$A$2:$A$7</c:f>
              <c:numCache>
                <c:formatCode>0</c:formatCode>
                <c:ptCount val="6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  <c:pt idx="5">
                  <c:v>2029</c:v>
                </c:pt>
              </c:numCache>
            </c:numRef>
          </c:cat>
          <c:val>
            <c:numRef>
              <c:f>Sheet1!$B$2:$B$7</c:f>
              <c:numCache>
                <c:formatCode>0.0</c:formatCode>
                <c:ptCount val="6"/>
                <c:pt idx="0">
                  <c:v>-0.18733024942661558</c:v>
                </c:pt>
                <c:pt idx="1">
                  <c:v>-0.76306603711390997</c:v>
                </c:pt>
                <c:pt idx="2">
                  <c:v>-0.52998375087141847</c:v>
                </c:pt>
                <c:pt idx="3">
                  <c:v>-0.69853766554748176</c:v>
                </c:pt>
                <c:pt idx="4">
                  <c:v>-0.21076074187798249</c:v>
                </c:pt>
                <c:pt idx="5">
                  <c:v>-0.18679437915301866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EA-4928-AF94-42B58F53DB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07975064"/>
        <c:axId val="1"/>
      </c:barChart>
      <c:catAx>
        <c:axId val="207975064"/>
        <c:scaling>
          <c:orientation val="minMax"/>
        </c:scaling>
        <c:delete val="0"/>
        <c:axPos val="b"/>
        <c:majorGridlines/>
        <c:numFmt formatCode="General" sourceLinked="0"/>
        <c:majorTickMark val="none"/>
        <c:minorTickMark val="none"/>
        <c:tickLblPos val="low"/>
        <c:spPr>
          <a:ln w="25400">
            <a:solidFill>
              <a:schemeClr val="tx1"/>
            </a:solidFill>
            <a:prstDash val="solid"/>
          </a:ln>
        </c:spPr>
        <c:txPr>
          <a:bodyPr rot="0" vert="horz" anchor="ctr" anchorCtr="0"/>
          <a:lstStyle/>
          <a:p>
            <a:pPr>
              <a:defRPr sz="2000"/>
            </a:pPr>
            <a:endParaRPr lang="en-US"/>
          </a:p>
        </c:txPr>
        <c:crossAx val="1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0"/>
          <c:min val="-1"/>
        </c:scaling>
        <c:delete val="0"/>
        <c:axPos val="l"/>
        <c:majorGridlines>
          <c:spPr>
            <a:ln w="10022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dirty="0"/>
                  <a:t>Percentage point</a:t>
                </a:r>
                <a:r>
                  <a:rPr lang="en-GB" sz="2000" baseline="0" dirty="0"/>
                  <a:t> change</a:t>
                </a:r>
                <a:endParaRPr lang="en-GB" sz="2000" dirty="0"/>
              </a:p>
            </c:rich>
          </c:tx>
          <c:layout>
            <c:manualLayout>
              <c:xMode val="edge"/>
              <c:yMode val="edge"/>
              <c:x val="0"/>
              <c:y val="0.17343038736114694"/>
            </c:manualLayout>
          </c:layout>
          <c:overlay val="0"/>
          <c:spPr>
            <a:noFill/>
            <a:ln w="20044">
              <a:noFill/>
            </a:ln>
          </c:spPr>
        </c:title>
        <c:numFmt formatCode="0.0;\–0.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07975064"/>
        <c:crosses val="autoZero"/>
        <c:crossBetween val="between"/>
        <c:majorUnit val="0.2"/>
      </c:valAx>
      <c:spPr>
        <a:noFill/>
        <a:ln w="15875">
          <a:solidFill>
            <a:schemeClr val="tx1"/>
          </a:solidFill>
        </a:ln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798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99B6E-636E-4CA3-9EC4-12629F948A86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3E57F-A229-493E-AF3B-6B28056BE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87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323AF-3BCF-1EE6-19FA-5ED2ABBB0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37A6B2A9-4698-1278-D908-EAC347BC656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A03C0F-39F6-4BDF-B02B-61E0C04691BB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4661E332-C00B-69CF-00BF-DC6CD4DBC6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324465F3-4162-80AD-0433-C611B3035E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87959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030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507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26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74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43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380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132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5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075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643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749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69C4-2158-4EA1-A8DD-079AE8C1C328}" type="datetimeFigureOut">
              <a:rPr lang="en-GB" smtClean="0"/>
              <a:t>08/01/2025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09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E9756-4392-FDFE-F5C1-0D3F56A16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154F2587-5B1C-61E2-AAAF-C1DD238168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124861"/>
              </p:ext>
            </p:extLst>
          </p:nvPr>
        </p:nvGraphicFramePr>
        <p:xfrm>
          <a:off x="0" y="0"/>
          <a:ext cx="9906000" cy="5454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D2D4F1D-5EF6-59D2-EF30-5EC886ACFB4C}"/>
              </a:ext>
            </a:extLst>
          </p:cNvPr>
          <p:cNvSpPr txBox="1"/>
          <p:nvPr/>
        </p:nvSpPr>
        <p:spPr>
          <a:xfrm>
            <a:off x="0" y="6330054"/>
            <a:ext cx="9906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500" b="1" dirty="0">
                <a:latin typeface="Arial" panose="020B0604020202020204" pitchFamily="34" charset="0"/>
                <a:cs typeface="Arial" panose="020B0604020202020204" pitchFamily="34" charset="0"/>
              </a:rPr>
              <a:t>Chart 4  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Fiscal impulse for forecast period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990C93-650C-67EE-4397-0711AF904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051" y="5517566"/>
            <a:ext cx="9587949" cy="777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1027113" indent="-569913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40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Notes:	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Data are for financial years and are the percentage point changes in the cyclically-adjusted public-sector primary deficit as a percentage of GDP; data from 2024/25 are forecasts.</a:t>
            </a:r>
          </a:p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40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altLang="en-US" sz="1400" i="1" dirty="0">
                <a:solidFill>
                  <a:prstClr val="black"/>
                </a:solidFill>
                <a:latin typeface="Arial" panose="020B0604020202020204" pitchFamily="34" charset="0"/>
              </a:rPr>
              <a:t>Public Finances Databank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</a:rPr>
              <a:t>, Office for Budget Responsibility, 30 October 2024.</a:t>
            </a:r>
            <a:endParaRPr lang="en-GB" sz="14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707174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511</TotalTime>
  <Words>58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31</cp:revision>
  <dcterms:created xsi:type="dcterms:W3CDTF">2023-11-16T11:42:48Z</dcterms:created>
  <dcterms:modified xsi:type="dcterms:W3CDTF">2025-01-08T14:08:29Z</dcterms:modified>
</cp:coreProperties>
</file>