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9DA"/>
    <a:srgbClr val="777777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2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15122148193012E-2"/>
          <c:y val="2.9576771423317456E-2"/>
          <c:w val="0.87769190389662832"/>
          <c:h val="0.868011909949896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 in primary deficit</c:v>
                </c:pt>
              </c:strCache>
            </c:strRef>
          </c:tx>
          <c:spPr>
            <a:solidFill>
              <a:srgbClr val="3E79DA"/>
            </a:solidFill>
            <a:ln w="19050">
              <a:solidFill>
                <a:schemeClr val="accent1">
                  <a:lumMod val="75000"/>
                </a:schemeClr>
              </a:solidFill>
              <a:prstDash val="solid"/>
            </a:ln>
          </c:spPr>
          <c:invertIfNegative val="0"/>
          <c:dPt>
            <c:idx val="44"/>
            <c:invertIfNegative val="0"/>
            <c:bubble3D val="0"/>
            <c:spPr>
              <a:solidFill>
                <a:srgbClr val="3E79DA"/>
              </a:solidFill>
              <a:ln w="19050">
                <a:solidFill>
                  <a:schemeClr val="accent1">
                    <a:lumMod val="50000"/>
                  </a:schemeClr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D1E6-4735-B9F6-D610B127F35A}"/>
              </c:ext>
            </c:extLst>
          </c:dPt>
          <c:cat>
            <c:numRef>
              <c:f>Sheet1!$A$2:$A$55</c:f>
              <c:numCache>
                <c:formatCode>General</c:formatCode>
                <c:ptCount val="54"/>
                <c:pt idx="0">
                  <c:v>1976</c:v>
                </c:pt>
                <c:pt idx="1">
                  <c:v>1977</c:v>
                </c:pt>
                <c:pt idx="2">
                  <c:v>1978</c:v>
                </c:pt>
                <c:pt idx="3">
                  <c:v>1979</c:v>
                </c:pt>
                <c:pt idx="4">
                  <c:v>1980</c:v>
                </c:pt>
                <c:pt idx="5">
                  <c:v>1981</c:v>
                </c:pt>
                <c:pt idx="6">
                  <c:v>1982</c:v>
                </c:pt>
                <c:pt idx="7">
                  <c:v>1983</c:v>
                </c:pt>
                <c:pt idx="8">
                  <c:v>1984</c:v>
                </c:pt>
                <c:pt idx="9">
                  <c:v>1985</c:v>
                </c:pt>
                <c:pt idx="10">
                  <c:v>1986</c:v>
                </c:pt>
                <c:pt idx="11">
                  <c:v>1987</c:v>
                </c:pt>
                <c:pt idx="12">
                  <c:v>1988</c:v>
                </c:pt>
                <c:pt idx="13">
                  <c:v>1989</c:v>
                </c:pt>
                <c:pt idx="14">
                  <c:v>1990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2000</c:v>
                </c:pt>
                <c:pt idx="25">
                  <c:v>2001</c:v>
                </c:pt>
                <c:pt idx="26">
                  <c:v>2002</c:v>
                </c:pt>
                <c:pt idx="27">
                  <c:v>2003</c:v>
                </c:pt>
                <c:pt idx="28">
                  <c:v>2004</c:v>
                </c:pt>
                <c:pt idx="29">
                  <c:v>2005</c:v>
                </c:pt>
                <c:pt idx="30">
                  <c:v>2006</c:v>
                </c:pt>
                <c:pt idx="31">
                  <c:v>2007</c:v>
                </c:pt>
                <c:pt idx="32">
                  <c:v>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  <c:pt idx="39">
                  <c:v>2015</c:v>
                </c:pt>
                <c:pt idx="40">
                  <c:v>2016</c:v>
                </c:pt>
                <c:pt idx="41">
                  <c:v>2017</c:v>
                </c:pt>
                <c:pt idx="42">
                  <c:v>2018</c:v>
                </c:pt>
                <c:pt idx="43">
                  <c:v>2019</c:v>
                </c:pt>
                <c:pt idx="44">
                  <c:v>2020</c:v>
                </c:pt>
                <c:pt idx="45">
                  <c:v>2021</c:v>
                </c:pt>
                <c:pt idx="46">
                  <c:v>2022</c:v>
                </c:pt>
                <c:pt idx="47">
                  <c:v>2023</c:v>
                </c:pt>
                <c:pt idx="48">
                  <c:v>2024</c:v>
                </c:pt>
                <c:pt idx="49">
                  <c:v>2025</c:v>
                </c:pt>
                <c:pt idx="50">
                  <c:v>2026</c:v>
                </c:pt>
                <c:pt idx="51">
                  <c:v>2027</c:v>
                </c:pt>
                <c:pt idx="52">
                  <c:v>2028</c:v>
                </c:pt>
                <c:pt idx="53">
                  <c:v>2029</c:v>
                </c:pt>
              </c:numCache>
            </c:numRef>
          </c:cat>
          <c:val>
            <c:numRef>
              <c:f>Sheet1!$B$2:$B$55</c:f>
              <c:numCache>
                <c:formatCode>0.00</c:formatCode>
                <c:ptCount val="54"/>
                <c:pt idx="0">
                  <c:v>-2.1119744929935544</c:v>
                </c:pt>
                <c:pt idx="1">
                  <c:v>-0.68100146420541052</c:v>
                </c:pt>
                <c:pt idx="2">
                  <c:v>1.7816614789817633</c:v>
                </c:pt>
                <c:pt idx="3">
                  <c:v>-1.4093754332016022</c:v>
                </c:pt>
                <c:pt idx="4">
                  <c:v>-1.203378568234305</c:v>
                </c:pt>
                <c:pt idx="5">
                  <c:v>-3.2045158149951352</c:v>
                </c:pt>
                <c:pt idx="6">
                  <c:v>1.0564250668325856</c:v>
                </c:pt>
                <c:pt idx="7">
                  <c:v>1.5693370333642886</c:v>
                </c:pt>
                <c:pt idx="8">
                  <c:v>0.59674329310187435</c:v>
                </c:pt>
                <c:pt idx="9">
                  <c:v>-0.4750477549037817</c:v>
                </c:pt>
                <c:pt idx="10">
                  <c:v>0.12318341324381499</c:v>
                </c:pt>
                <c:pt idx="11">
                  <c:v>0.36961760640800412</c:v>
                </c:pt>
                <c:pt idx="12">
                  <c:v>-0.70584056029451547</c:v>
                </c:pt>
                <c:pt idx="13">
                  <c:v>0.62523582967573244</c:v>
                </c:pt>
                <c:pt idx="14">
                  <c:v>-0.31651818119340736</c:v>
                </c:pt>
                <c:pt idx="15">
                  <c:v>1.382495355914015</c:v>
                </c:pt>
                <c:pt idx="16">
                  <c:v>2.511883339520768</c:v>
                </c:pt>
                <c:pt idx="17">
                  <c:v>0.43160516404333249</c:v>
                </c:pt>
                <c:pt idx="18">
                  <c:v>-0.71621412942819473</c:v>
                </c:pt>
                <c:pt idx="19">
                  <c:v>-1.3564088195299335</c:v>
                </c:pt>
                <c:pt idx="20">
                  <c:v>-0.74790035752658279</c:v>
                </c:pt>
                <c:pt idx="21">
                  <c:v>-1.2806839462766035</c:v>
                </c:pt>
                <c:pt idx="22">
                  <c:v>-0.77200603826761993</c:v>
                </c:pt>
                <c:pt idx="23">
                  <c:v>-0.75963756931380333</c:v>
                </c:pt>
                <c:pt idx="24">
                  <c:v>-1.4492648275071573E-2</c:v>
                </c:pt>
                <c:pt idx="25">
                  <c:v>1.9591307836953971</c:v>
                </c:pt>
                <c:pt idx="26">
                  <c:v>2.0383228832372886</c:v>
                </c:pt>
                <c:pt idx="27">
                  <c:v>0.45530370276704923</c:v>
                </c:pt>
                <c:pt idx="28">
                  <c:v>0.50237964899419851</c:v>
                </c:pt>
                <c:pt idx="29">
                  <c:v>-0.69717717493593834</c:v>
                </c:pt>
                <c:pt idx="30">
                  <c:v>-0.71890443039715624</c:v>
                </c:pt>
                <c:pt idx="31">
                  <c:v>0.49578274917442811</c:v>
                </c:pt>
                <c:pt idx="32">
                  <c:v>3.6279950944863861</c:v>
                </c:pt>
                <c:pt idx="33">
                  <c:v>1.4319908356595024</c:v>
                </c:pt>
                <c:pt idx="34">
                  <c:v>-2.2415984872085231</c:v>
                </c:pt>
                <c:pt idx="35">
                  <c:v>-1.4113886926947146</c:v>
                </c:pt>
                <c:pt idx="36">
                  <c:v>0.44780764910407056</c:v>
                </c:pt>
                <c:pt idx="37">
                  <c:v>-0.91274836753034538</c:v>
                </c:pt>
                <c:pt idx="38">
                  <c:v>0.36659488476959057</c:v>
                </c:pt>
                <c:pt idx="39">
                  <c:v>-0.50198667639895156</c:v>
                </c:pt>
                <c:pt idx="40">
                  <c:v>-1.4760004908741737</c:v>
                </c:pt>
                <c:pt idx="41">
                  <c:v>8.0590287086505841E-2</c:v>
                </c:pt>
                <c:pt idx="42">
                  <c:v>-0.22729184429573124</c:v>
                </c:pt>
                <c:pt idx="43">
                  <c:v>1.0124526656389075</c:v>
                </c:pt>
                <c:pt idx="44">
                  <c:v>12.342741415791069</c:v>
                </c:pt>
                <c:pt idx="45">
                  <c:v>-10.050777691590488</c:v>
                </c:pt>
                <c:pt idx="46">
                  <c:v>-2.0594821789399074</c:v>
                </c:pt>
                <c:pt idx="47">
                  <c:v>-0.20463318652677676</c:v>
                </c:pt>
                <c:pt idx="48">
                  <c:v>-0.18733024942661558</c:v>
                </c:pt>
                <c:pt idx="49">
                  <c:v>-0.76306603711390997</c:v>
                </c:pt>
                <c:pt idx="50">
                  <c:v>-0.52998375087141847</c:v>
                </c:pt>
                <c:pt idx="51">
                  <c:v>-0.69853766554748176</c:v>
                </c:pt>
                <c:pt idx="52">
                  <c:v>-0.21076074187798249</c:v>
                </c:pt>
                <c:pt idx="53">
                  <c:v>-0.18679437915301866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6-4735-B9F6-D610B127F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7975064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158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Sheet1!$A$2:$A$55</c:f>
              <c:numCache>
                <c:formatCode>General</c:formatCode>
                <c:ptCount val="54"/>
                <c:pt idx="0">
                  <c:v>1976</c:v>
                </c:pt>
                <c:pt idx="1">
                  <c:v>1977</c:v>
                </c:pt>
                <c:pt idx="2">
                  <c:v>1978</c:v>
                </c:pt>
                <c:pt idx="3">
                  <c:v>1979</c:v>
                </c:pt>
                <c:pt idx="4">
                  <c:v>1980</c:v>
                </c:pt>
                <c:pt idx="5">
                  <c:v>1981</c:v>
                </c:pt>
                <c:pt idx="6">
                  <c:v>1982</c:v>
                </c:pt>
                <c:pt idx="7">
                  <c:v>1983</c:v>
                </c:pt>
                <c:pt idx="8">
                  <c:v>1984</c:v>
                </c:pt>
                <c:pt idx="9">
                  <c:v>1985</c:v>
                </c:pt>
                <c:pt idx="10">
                  <c:v>1986</c:v>
                </c:pt>
                <c:pt idx="11">
                  <c:v>1987</c:v>
                </c:pt>
                <c:pt idx="12">
                  <c:v>1988</c:v>
                </c:pt>
                <c:pt idx="13">
                  <c:v>1989</c:v>
                </c:pt>
                <c:pt idx="14">
                  <c:v>1990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2000</c:v>
                </c:pt>
                <c:pt idx="25">
                  <c:v>2001</c:v>
                </c:pt>
                <c:pt idx="26">
                  <c:v>2002</c:v>
                </c:pt>
                <c:pt idx="27">
                  <c:v>2003</c:v>
                </c:pt>
                <c:pt idx="28">
                  <c:v>2004</c:v>
                </c:pt>
                <c:pt idx="29">
                  <c:v>2005</c:v>
                </c:pt>
                <c:pt idx="30">
                  <c:v>2006</c:v>
                </c:pt>
                <c:pt idx="31">
                  <c:v>2007</c:v>
                </c:pt>
                <c:pt idx="32">
                  <c:v>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  <c:pt idx="39">
                  <c:v>2015</c:v>
                </c:pt>
                <c:pt idx="40">
                  <c:v>2016</c:v>
                </c:pt>
                <c:pt idx="41">
                  <c:v>2017</c:v>
                </c:pt>
                <c:pt idx="42">
                  <c:v>2018</c:v>
                </c:pt>
                <c:pt idx="43">
                  <c:v>2019</c:v>
                </c:pt>
                <c:pt idx="44">
                  <c:v>2020</c:v>
                </c:pt>
                <c:pt idx="45">
                  <c:v>2021</c:v>
                </c:pt>
                <c:pt idx="46">
                  <c:v>2022</c:v>
                </c:pt>
                <c:pt idx="47">
                  <c:v>2023</c:v>
                </c:pt>
                <c:pt idx="48">
                  <c:v>2024</c:v>
                </c:pt>
                <c:pt idx="49">
                  <c:v>2025</c:v>
                </c:pt>
                <c:pt idx="50">
                  <c:v>2026</c:v>
                </c:pt>
                <c:pt idx="51">
                  <c:v>2027</c:v>
                </c:pt>
                <c:pt idx="52">
                  <c:v>2028</c:v>
                </c:pt>
                <c:pt idx="53">
                  <c:v>2029</c:v>
                </c:pt>
              </c:numCache>
            </c:numRef>
          </c:cat>
          <c:val>
            <c:numRef>
              <c:f>Sheet1!$C$2:$C$55</c:f>
              <c:numCache>
                <c:formatCode>General</c:formatCode>
                <c:ptCount val="54"/>
                <c:pt idx="0">
                  <c:v>0</c:v>
                </c:pt>
                <c:pt idx="5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E6-4735-B9F6-D610B127F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low"/>
        <c:spPr>
          <a:ln w="127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0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4"/>
          <c:min val="-12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Percentage point</a:t>
                </a:r>
                <a:r>
                  <a:rPr lang="en-GB" sz="2000" baseline="0" dirty="0"/>
                  <a:t> change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1.4792045225116093E-3"/>
              <c:y val="0.1725427721437586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222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between"/>
        <c:majorUnit val="2"/>
      </c:valAx>
      <c:spPr>
        <a:noFill/>
        <a:ln w="15875">
          <a:solidFill>
            <a:schemeClr val="tx1"/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323AF-3BCF-1EE6-19FA-5ED2ABBB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7A6B2A9-4698-1278-D908-EAC347BC65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661E332-C00B-69CF-00BF-DC6CD4DBC6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24465F3-4162-80AD-0433-C611B3035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795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E9756-4392-FDFE-F5C1-0D3F56A1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896AAEF-C27B-9D8E-BAC9-205DCE4AD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122754"/>
              </p:ext>
            </p:extLst>
          </p:nvPr>
        </p:nvGraphicFramePr>
        <p:xfrm>
          <a:off x="0" y="0"/>
          <a:ext cx="9906000" cy="5557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2D4F1D-5EF6-59D2-EF30-5EC886ACFB4C}"/>
              </a:ext>
            </a:extLst>
          </p:cNvPr>
          <p:cNvSpPr txBox="1"/>
          <p:nvPr/>
        </p:nvSpPr>
        <p:spPr>
          <a:xfrm>
            <a:off x="0" y="6330054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3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Fiscal impulse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990C93-650C-67EE-4397-0711AF904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051" y="5517566"/>
            <a:ext cx="9587949" cy="77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1027113" indent="-569913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	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are for financial years and are the percentage point changes in the cyclically-adjusted public-sector primary deficit as a percentage of GDP; data from 2024/25 are forecasts.</a:t>
            </a: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66D10D-5537-2D50-B54D-7F5FA3560E85}"/>
              </a:ext>
            </a:extLst>
          </p:cNvPr>
          <p:cNvSpPr/>
          <p:nvPr/>
        </p:nvSpPr>
        <p:spPr>
          <a:xfrm>
            <a:off x="8657439" y="167779"/>
            <a:ext cx="964725" cy="4823669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>
            <a:solidFill>
              <a:srgbClr val="7777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F355D7-F034-0050-8A44-3CBE2E7EA2B8}"/>
              </a:ext>
            </a:extLst>
          </p:cNvPr>
          <p:cNvSpPr txBox="1"/>
          <p:nvPr/>
        </p:nvSpPr>
        <p:spPr>
          <a:xfrm>
            <a:off x="8657439" y="167779"/>
            <a:ext cx="10070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Forecast</a:t>
            </a:r>
          </a:p>
        </p:txBody>
      </p:sp>
    </p:spTree>
    <p:extLst>
      <p:ext uri="{BB962C8B-B14F-4D97-AF65-F5344CB8AC3E}">
        <p14:creationId xmlns:p14="http://schemas.microsoft.com/office/powerpoint/2010/main" val="82570717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496</TotalTime>
  <Words>56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30</cp:revision>
  <dcterms:created xsi:type="dcterms:W3CDTF">2023-11-16T11:42:48Z</dcterms:created>
  <dcterms:modified xsi:type="dcterms:W3CDTF">2025-01-08T13:59:43Z</dcterms:modified>
</cp:coreProperties>
</file>