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450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9999"/>
    <a:srgbClr val="00FFFF"/>
    <a:srgbClr val="002040"/>
    <a:srgbClr val="800080"/>
    <a:srgbClr val="A50021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07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11090131590694"/>
          <c:y val="2.4911150738173519E-2"/>
          <c:w val="0.82485213901833687"/>
          <c:h val="0.89565094648187116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Fed rate</c:v>
                </c:pt>
              </c:strCache>
            </c:strRef>
          </c:tx>
          <c:spPr>
            <a:ln w="44450">
              <a:solidFill>
                <a:srgbClr val="CC0000"/>
              </a:solidFill>
              <a:prstDash val="solid"/>
            </a:ln>
          </c:spPr>
          <c:marker>
            <c:symbol val="none"/>
          </c:marker>
          <c:cat>
            <c:numRef>
              <c:f>Sheet1!$B$1:$AX$1</c:f>
              <c:numCache>
                <c:formatCode>mmm\-yy</c:formatCode>
                <c:ptCount val="49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</c:numCache>
            </c:numRef>
          </c:cat>
          <c:val>
            <c:numRef>
              <c:f>Sheet1!$B$2:$AX$2</c:f>
              <c:numCache>
                <c:formatCode>General</c:formatCode>
                <c:ptCount val="49"/>
                <c:pt idx="0">
                  <c:v>0.11</c:v>
                </c:pt>
                <c:pt idx="1">
                  <c:v>0.11</c:v>
                </c:pt>
                <c:pt idx="2">
                  <c:v>0.11</c:v>
                </c:pt>
                <c:pt idx="3">
                  <c:v>0.12</c:v>
                </c:pt>
                <c:pt idx="4">
                  <c:v>0.12</c:v>
                </c:pt>
                <c:pt idx="5">
                  <c:v>0.13</c:v>
                </c:pt>
                <c:pt idx="6">
                  <c:v>0.13</c:v>
                </c:pt>
                <c:pt idx="7">
                  <c:v>0.14000000000000001</c:v>
                </c:pt>
                <c:pt idx="8">
                  <c:v>0.14000000000000001</c:v>
                </c:pt>
                <c:pt idx="9">
                  <c:v>0.12</c:v>
                </c:pt>
                <c:pt idx="10">
                  <c:v>0.12</c:v>
                </c:pt>
                <c:pt idx="11">
                  <c:v>0.24</c:v>
                </c:pt>
                <c:pt idx="12">
                  <c:v>0.34</c:v>
                </c:pt>
                <c:pt idx="13">
                  <c:v>0.38</c:v>
                </c:pt>
                <c:pt idx="14">
                  <c:v>0.36</c:v>
                </c:pt>
                <c:pt idx="15">
                  <c:v>0.37</c:v>
                </c:pt>
                <c:pt idx="16">
                  <c:v>0.37</c:v>
                </c:pt>
                <c:pt idx="17">
                  <c:v>0.38</c:v>
                </c:pt>
                <c:pt idx="18">
                  <c:v>0.39</c:v>
                </c:pt>
                <c:pt idx="19">
                  <c:v>0.4</c:v>
                </c:pt>
                <c:pt idx="20">
                  <c:v>0.4</c:v>
                </c:pt>
                <c:pt idx="21">
                  <c:v>0.4</c:v>
                </c:pt>
                <c:pt idx="22">
                  <c:v>0.41</c:v>
                </c:pt>
                <c:pt idx="23">
                  <c:v>0.54</c:v>
                </c:pt>
                <c:pt idx="24">
                  <c:v>0.65</c:v>
                </c:pt>
                <c:pt idx="25">
                  <c:v>0.66</c:v>
                </c:pt>
                <c:pt idx="26">
                  <c:v>0.79</c:v>
                </c:pt>
                <c:pt idx="27">
                  <c:v>0.9</c:v>
                </c:pt>
                <c:pt idx="28">
                  <c:v>0.91</c:v>
                </c:pt>
                <c:pt idx="29">
                  <c:v>1.04</c:v>
                </c:pt>
                <c:pt idx="30">
                  <c:v>1.1499999999999999</c:v>
                </c:pt>
                <c:pt idx="31">
                  <c:v>1.1599999999999999</c:v>
                </c:pt>
                <c:pt idx="32">
                  <c:v>1.1499999999999999</c:v>
                </c:pt>
                <c:pt idx="33">
                  <c:v>1.1499999999999999</c:v>
                </c:pt>
                <c:pt idx="34">
                  <c:v>1.1599999999999999</c:v>
                </c:pt>
                <c:pt idx="35">
                  <c:v>1.3</c:v>
                </c:pt>
                <c:pt idx="36">
                  <c:v>1.41</c:v>
                </c:pt>
                <c:pt idx="37">
                  <c:v>1.42</c:v>
                </c:pt>
                <c:pt idx="38">
                  <c:v>1.51</c:v>
                </c:pt>
                <c:pt idx="39">
                  <c:v>1.69</c:v>
                </c:pt>
                <c:pt idx="40">
                  <c:v>1.7</c:v>
                </c:pt>
                <c:pt idx="41">
                  <c:v>1.82</c:v>
                </c:pt>
                <c:pt idx="42">
                  <c:v>1.91</c:v>
                </c:pt>
                <c:pt idx="43">
                  <c:v>1.91</c:v>
                </c:pt>
                <c:pt idx="44">
                  <c:v>1.95</c:v>
                </c:pt>
                <c:pt idx="45">
                  <c:v>2.19</c:v>
                </c:pt>
                <c:pt idx="46">
                  <c:v>2.2000000000000002</c:v>
                </c:pt>
                <c:pt idx="47">
                  <c:v>2.2599999999999998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04-4DAC-8144-2C183F3A5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5408000"/>
        <c:axId val="1"/>
      </c:lineChart>
      <c:catAx>
        <c:axId val="235408000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70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0"/>
        <c:lblAlgn val="ctr"/>
        <c:lblOffset val="100"/>
        <c:tickLblSkip val="12"/>
        <c:tickMarkSkip val="3"/>
        <c:noMultiLvlLbl val="0"/>
      </c:cat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>
                    <a:solidFill>
                      <a:schemeClr val="tx1"/>
                    </a:solidFill>
                  </a:rPr>
                  <a:t>Federal</a:t>
                </a:r>
                <a:r>
                  <a:rPr lang="en-GB" sz="2000" baseline="0" dirty="0">
                    <a:solidFill>
                      <a:schemeClr val="tx1"/>
                    </a:solidFill>
                  </a:rPr>
                  <a:t> Funds Rate</a:t>
                </a:r>
                <a:endParaRPr lang="en-GB" sz="20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3.2339238845144357E-3"/>
              <c:y val="0.31302173498854013"/>
            </c:manualLayout>
          </c:layout>
          <c:overlay val="0"/>
          <c:spPr>
            <a:noFill/>
            <a:ln w="34000">
              <a:noFill/>
            </a:ln>
          </c:spPr>
        </c:title>
        <c:numFmt formatCode="0.0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35408000"/>
        <c:crosses val="autoZero"/>
        <c:crossBetween val="midCat"/>
        <c:majorUnit val="0.25"/>
      </c:valAx>
      <c:spPr>
        <a:noFill/>
        <a:ln w="4250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71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>
            <a:extLst>
              <a:ext uri="{FF2B5EF4-FFF2-40B4-BE49-F238E27FC236}">
                <a16:creationId xmlns:a16="http://schemas.microsoft.com/office/drawing/2014/main" id="{AFE548D7-B998-4B89-9B63-A177C06B0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94275" name="Rectangle 3">
            <a:extLst>
              <a:ext uri="{FF2B5EF4-FFF2-40B4-BE49-F238E27FC236}">
                <a16:creationId xmlns:a16="http://schemas.microsoft.com/office/drawing/2014/main" id="{2127437E-F601-4362-9451-BCEB980DB0F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94276" name="Rectangle 4">
            <a:extLst>
              <a:ext uri="{FF2B5EF4-FFF2-40B4-BE49-F238E27FC236}">
                <a16:creationId xmlns:a16="http://schemas.microsoft.com/office/drawing/2014/main" id="{ECFD5025-DA14-405D-8C56-5F211D262D0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94277" name="Rectangle 5">
            <a:extLst>
              <a:ext uri="{FF2B5EF4-FFF2-40B4-BE49-F238E27FC236}">
                <a16:creationId xmlns:a16="http://schemas.microsoft.com/office/drawing/2014/main" id="{2F0CEA89-5B54-45AD-AD4C-5BC20C3BCB5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500ABD-099E-487C-8208-EE47686A28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6606EA58-456F-4081-9D4F-8DC449ECC7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66042550-DA2B-4C1B-ADD5-75006BD449B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F9F5B38-6649-4DC6-BB11-08066DD6C8D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83A3D200-5FCE-47A7-A722-1863395351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37CD4721-53E6-465A-A0AB-F08A978C9C7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4BF6C506-995E-481C-A0D3-FEC0C98807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B917FD-2DC8-4ED9-84FE-BFE7729505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4B5EB73-F523-40E4-B212-B73EC85D7A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EA93C6-ACE5-475F-A366-3A6F51A93DF1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1EAE714-6B85-4A3E-BB3D-57CFCB9009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D062C20-2FAF-44E4-8A84-66BCB4EB6D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2052" indent="0" algn="ctr">
              <a:buNone/>
              <a:defRPr/>
            </a:lvl2pPr>
            <a:lvl3pPr marL="844104" indent="0" algn="ctr">
              <a:buNone/>
              <a:defRPr/>
            </a:lvl3pPr>
            <a:lvl4pPr marL="1266155" indent="0" algn="ctr">
              <a:buNone/>
              <a:defRPr/>
            </a:lvl4pPr>
            <a:lvl5pPr marL="1688208" indent="0" algn="ctr">
              <a:buNone/>
              <a:defRPr/>
            </a:lvl5pPr>
            <a:lvl6pPr marL="2110259" indent="0" algn="ctr">
              <a:buNone/>
              <a:defRPr/>
            </a:lvl6pPr>
            <a:lvl7pPr marL="2532312" indent="0" algn="ctr">
              <a:buNone/>
              <a:defRPr/>
            </a:lvl7pPr>
            <a:lvl8pPr marL="2954363" indent="0" algn="ctr">
              <a:buNone/>
              <a:defRPr/>
            </a:lvl8pPr>
            <a:lvl9pPr marL="337641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BB58BE0-4BFB-46FC-B88F-56B748A336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EF08DCD-174C-4D50-AF57-D46496542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FA6AD86-9B78-4F71-A7E8-CB02899E19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4CCEE-4C51-4F39-BEE0-6E4B0B33E4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759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CAA60F9-E3B4-4833-8946-7F92C5CF48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59D7A59-ADA8-4A2A-8E48-66B59A4DE9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E6A9C34-ABB9-4CFC-926D-CD10048475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A2A4A9-4753-4719-B851-D62A5EC5D8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037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2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2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FCC0844-FFA5-484D-B401-843A28CD71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9FA89F-57B9-4457-9F09-96E2A57740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7E7BB99-71FB-4ABD-9B6B-35E9297D0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59C47-B608-4ED0-BED1-30A11BFC1E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873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F2B2279-8C39-4658-BB4A-9BE82E39E7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8719069-69E1-4524-9376-335282CDDC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198C933-64EB-4860-8A2C-EE8F07CC57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7A7E33-6EDF-4353-9B3A-D280C6BC0B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734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52" indent="0">
              <a:buNone/>
              <a:defRPr sz="1662"/>
            </a:lvl2pPr>
            <a:lvl3pPr marL="844104" indent="0">
              <a:buNone/>
              <a:defRPr sz="1477"/>
            </a:lvl3pPr>
            <a:lvl4pPr marL="1266155" indent="0">
              <a:buNone/>
              <a:defRPr sz="1292"/>
            </a:lvl4pPr>
            <a:lvl5pPr marL="1688208" indent="0">
              <a:buNone/>
              <a:defRPr sz="1292"/>
            </a:lvl5pPr>
            <a:lvl6pPr marL="2110259" indent="0">
              <a:buNone/>
              <a:defRPr sz="1292"/>
            </a:lvl6pPr>
            <a:lvl7pPr marL="2532312" indent="0">
              <a:buNone/>
              <a:defRPr sz="1292"/>
            </a:lvl7pPr>
            <a:lvl8pPr marL="2954363" indent="0">
              <a:buNone/>
              <a:defRPr sz="1292"/>
            </a:lvl8pPr>
            <a:lvl9pPr marL="3376415" indent="0">
              <a:buNone/>
              <a:defRPr sz="12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5E0E468-AD68-4D25-8D92-9A016987DE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1DF4ACB-E40B-4D11-BF6D-491116C51F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1C69307-68C2-46F5-8154-CCAE960D49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F9337-9A4E-4B66-A362-FD8890DC3C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44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DAAEF13-4F37-41AE-8195-F3FC160A3A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272622E-7D9D-4A0F-AF3B-4A4C3A6F7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76C110C-CFFC-42A5-8892-0CFDCA21B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6B55C-2153-4B16-B5AA-9633F65389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811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52" indent="0">
              <a:buNone/>
              <a:defRPr sz="1846" b="1"/>
            </a:lvl2pPr>
            <a:lvl3pPr marL="844104" indent="0">
              <a:buNone/>
              <a:defRPr sz="1662" b="1"/>
            </a:lvl3pPr>
            <a:lvl4pPr marL="1266155" indent="0">
              <a:buNone/>
              <a:defRPr sz="1477" b="1"/>
            </a:lvl4pPr>
            <a:lvl5pPr marL="1688208" indent="0">
              <a:buNone/>
              <a:defRPr sz="1477" b="1"/>
            </a:lvl5pPr>
            <a:lvl6pPr marL="2110259" indent="0">
              <a:buNone/>
              <a:defRPr sz="1477" b="1"/>
            </a:lvl6pPr>
            <a:lvl7pPr marL="2532312" indent="0">
              <a:buNone/>
              <a:defRPr sz="1477" b="1"/>
            </a:lvl7pPr>
            <a:lvl8pPr marL="2954363" indent="0">
              <a:buNone/>
              <a:defRPr sz="1477" b="1"/>
            </a:lvl8pPr>
            <a:lvl9pPr marL="3376415" indent="0">
              <a:buNone/>
              <a:defRPr sz="147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52" indent="0">
              <a:buNone/>
              <a:defRPr sz="1846" b="1"/>
            </a:lvl2pPr>
            <a:lvl3pPr marL="844104" indent="0">
              <a:buNone/>
              <a:defRPr sz="1662" b="1"/>
            </a:lvl3pPr>
            <a:lvl4pPr marL="1266155" indent="0">
              <a:buNone/>
              <a:defRPr sz="1477" b="1"/>
            </a:lvl4pPr>
            <a:lvl5pPr marL="1688208" indent="0">
              <a:buNone/>
              <a:defRPr sz="1477" b="1"/>
            </a:lvl5pPr>
            <a:lvl6pPr marL="2110259" indent="0">
              <a:buNone/>
              <a:defRPr sz="1477" b="1"/>
            </a:lvl6pPr>
            <a:lvl7pPr marL="2532312" indent="0">
              <a:buNone/>
              <a:defRPr sz="1477" b="1"/>
            </a:lvl7pPr>
            <a:lvl8pPr marL="2954363" indent="0">
              <a:buNone/>
              <a:defRPr sz="1477" b="1"/>
            </a:lvl8pPr>
            <a:lvl9pPr marL="3376415" indent="0">
              <a:buNone/>
              <a:defRPr sz="147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7C87159-452E-4485-AFCC-E61A48C45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829123E-3E57-4DED-B40A-84BA6789A3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2266B761-810E-48FE-A794-9981660579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B219F-9727-439F-95F9-EAC0D23F38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421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996A79-C8C0-43D0-A4F9-29F8906F77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34197F-AB68-47F9-A6EF-9270BCB54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618629-9B9D-46E5-A50E-7AD62A1D7C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B6017-673E-419D-B59B-C6DCC69181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752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349A6C0-B5F0-469E-BFDE-85682C66F5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9382FA4-D50B-474A-888A-B96C25DF9F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DD2318-6997-408F-8482-44987FD05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15ED76-8B2C-4C96-9CD9-6B8FADD600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364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8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52" indent="0">
              <a:buNone/>
              <a:defRPr sz="1108"/>
            </a:lvl2pPr>
            <a:lvl3pPr marL="844104" indent="0">
              <a:buNone/>
              <a:defRPr sz="923"/>
            </a:lvl3pPr>
            <a:lvl4pPr marL="1266155" indent="0">
              <a:buNone/>
              <a:defRPr sz="831"/>
            </a:lvl4pPr>
            <a:lvl5pPr marL="1688208" indent="0">
              <a:buNone/>
              <a:defRPr sz="831"/>
            </a:lvl5pPr>
            <a:lvl6pPr marL="2110259" indent="0">
              <a:buNone/>
              <a:defRPr sz="831"/>
            </a:lvl6pPr>
            <a:lvl7pPr marL="2532312" indent="0">
              <a:buNone/>
              <a:defRPr sz="831"/>
            </a:lvl7pPr>
            <a:lvl8pPr marL="2954363" indent="0">
              <a:buNone/>
              <a:defRPr sz="831"/>
            </a:lvl8pPr>
            <a:lvl9pPr marL="3376415" indent="0">
              <a:buNone/>
              <a:defRPr sz="83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2D8E48F-9E79-4343-81CD-507BB585B6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D989B39-AA5D-4DAA-87F4-CC28F94B0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C056F39-D026-45B6-A864-974F3CE5DB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F3FE8-CFEA-4E8F-B12A-2C116CFCC97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9484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52" indent="0">
              <a:buNone/>
              <a:defRPr sz="2585"/>
            </a:lvl2pPr>
            <a:lvl3pPr marL="844104" indent="0">
              <a:buNone/>
              <a:defRPr sz="2215"/>
            </a:lvl3pPr>
            <a:lvl4pPr marL="1266155" indent="0">
              <a:buNone/>
              <a:defRPr sz="1846"/>
            </a:lvl4pPr>
            <a:lvl5pPr marL="1688208" indent="0">
              <a:buNone/>
              <a:defRPr sz="1846"/>
            </a:lvl5pPr>
            <a:lvl6pPr marL="2110259" indent="0">
              <a:buNone/>
              <a:defRPr sz="1846"/>
            </a:lvl6pPr>
            <a:lvl7pPr marL="2532312" indent="0">
              <a:buNone/>
              <a:defRPr sz="1846"/>
            </a:lvl7pPr>
            <a:lvl8pPr marL="2954363" indent="0">
              <a:buNone/>
              <a:defRPr sz="1846"/>
            </a:lvl8pPr>
            <a:lvl9pPr marL="3376415" indent="0">
              <a:buNone/>
              <a:defRPr sz="1846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52" indent="0">
              <a:buNone/>
              <a:defRPr sz="1108"/>
            </a:lvl2pPr>
            <a:lvl3pPr marL="844104" indent="0">
              <a:buNone/>
              <a:defRPr sz="923"/>
            </a:lvl3pPr>
            <a:lvl4pPr marL="1266155" indent="0">
              <a:buNone/>
              <a:defRPr sz="831"/>
            </a:lvl4pPr>
            <a:lvl5pPr marL="1688208" indent="0">
              <a:buNone/>
              <a:defRPr sz="831"/>
            </a:lvl5pPr>
            <a:lvl6pPr marL="2110259" indent="0">
              <a:buNone/>
              <a:defRPr sz="831"/>
            </a:lvl6pPr>
            <a:lvl7pPr marL="2532312" indent="0">
              <a:buNone/>
              <a:defRPr sz="831"/>
            </a:lvl7pPr>
            <a:lvl8pPr marL="2954363" indent="0">
              <a:buNone/>
              <a:defRPr sz="831"/>
            </a:lvl8pPr>
            <a:lvl9pPr marL="3376415" indent="0">
              <a:buNone/>
              <a:defRPr sz="83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0C957F-1B03-4251-8A58-C9797DA7BC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96EC661-C0B5-4716-8C36-8CB8B58F6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747D9E7-4D1A-4816-AAE4-BC6E3DC4DC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686CF-3BB4-4E12-A945-B2A7E5EF72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929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0B5B1B1-FA0F-4EDD-AC51-D5F567E9A8E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292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8C6DCAC-AB00-4FB2-AC4F-DCF47FA03D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292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8563171-E421-4138-B195-C0756832800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Times New Roman" panose="02020603050405020304" pitchFamily="18" charset="0"/>
              </a:defRPr>
            </a:lvl1pPr>
          </a:lstStyle>
          <a:p>
            <a:fld id="{DA42AF0D-7FD5-40F9-AE65-6B609C35F5F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A07CD81-7CFC-45FE-BD8D-F34693C85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5DA18C-4F60-4915-A26C-BDBFA04D5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849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+mj-lt"/>
          <a:ea typeface="+mj-ea"/>
          <a:cs typeface="+mj-cs"/>
        </a:defRPr>
      </a:lvl1pPr>
      <a:lvl2pPr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2pPr>
      <a:lvl3pPr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3pPr>
      <a:lvl4pPr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4pPr>
      <a:lvl5pPr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5pPr>
      <a:lvl6pPr marL="422052"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6pPr>
      <a:lvl7pPr marL="844104"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7pPr>
      <a:lvl8pPr marL="1266155"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8pPr>
      <a:lvl9pPr marL="1688208" algn="ctr" defTabSz="703420" rtl="0" eaLnBrk="1" fontAlgn="base" hangingPunct="1">
        <a:spcBef>
          <a:spcPct val="0"/>
        </a:spcBef>
        <a:spcAft>
          <a:spcPct val="0"/>
        </a:spcAft>
        <a:defRPr sz="4063">
          <a:solidFill>
            <a:schemeClr val="tx2"/>
          </a:solidFill>
          <a:latin typeface="Times New Roman" pitchFamily="18" charset="0"/>
        </a:defRPr>
      </a:lvl9pPr>
    </p:titleStyle>
    <p:bodyStyle>
      <a:lvl1pPr marL="316538" indent="-316538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954">
          <a:solidFill>
            <a:schemeClr val="tx1"/>
          </a:solidFill>
          <a:latin typeface="+mn-lt"/>
          <a:ea typeface="+mn-ea"/>
          <a:cs typeface="+mn-cs"/>
        </a:defRPr>
      </a:lvl1pPr>
      <a:lvl2pPr marL="685835" indent="-263782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585">
          <a:solidFill>
            <a:schemeClr val="tx1"/>
          </a:solidFill>
          <a:latin typeface="+mn-lt"/>
        </a:defRPr>
      </a:lvl2pPr>
      <a:lvl3pPr marL="1055129" indent="-211026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215">
          <a:solidFill>
            <a:schemeClr val="tx1"/>
          </a:solidFill>
          <a:latin typeface="+mn-lt"/>
        </a:defRPr>
      </a:lvl3pPr>
      <a:lvl4pPr marL="1477182" indent="-211026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846">
          <a:solidFill>
            <a:schemeClr val="tx1"/>
          </a:solidFill>
          <a:latin typeface="+mn-lt"/>
        </a:defRPr>
      </a:lvl4pPr>
      <a:lvl5pPr marL="1899234" indent="-211026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1846">
          <a:solidFill>
            <a:schemeClr val="tx1"/>
          </a:solidFill>
          <a:latin typeface="+mn-lt"/>
        </a:defRPr>
      </a:lvl5pPr>
      <a:lvl6pPr marL="2321285" indent="-211026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1846">
          <a:solidFill>
            <a:schemeClr val="tx1"/>
          </a:solidFill>
          <a:latin typeface="+mn-lt"/>
        </a:defRPr>
      </a:lvl6pPr>
      <a:lvl7pPr marL="2743337" indent="-211026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1846">
          <a:solidFill>
            <a:schemeClr val="tx1"/>
          </a:solidFill>
          <a:latin typeface="+mn-lt"/>
        </a:defRPr>
      </a:lvl7pPr>
      <a:lvl8pPr marL="3165389" indent="-211026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1846">
          <a:solidFill>
            <a:schemeClr val="tx1"/>
          </a:solidFill>
          <a:latin typeface="+mn-lt"/>
        </a:defRPr>
      </a:lvl8pPr>
      <a:lvl9pPr marL="3587441" indent="-211026" algn="l" defTabSz="70342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184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52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104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55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208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59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312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363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415" algn="l" defTabSz="844104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45">
            <a:extLst>
              <a:ext uri="{FF2B5EF4-FFF2-40B4-BE49-F238E27FC236}">
                <a16:creationId xmlns:a16="http://schemas.microsoft.com/office/drawing/2014/main" id="{56E79F22-F001-4A96-90C4-955EACAE13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538667"/>
              </p:ext>
            </p:extLst>
          </p:nvPr>
        </p:nvGraphicFramePr>
        <p:xfrm>
          <a:off x="0" y="83624"/>
          <a:ext cx="9144000" cy="5841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81" name="TextBox 4">
            <a:extLst>
              <a:ext uri="{FF2B5EF4-FFF2-40B4-BE49-F238E27FC236}">
                <a16:creationId xmlns:a16="http://schemas.microsoft.com/office/drawing/2014/main" id="{04F85D88-1C13-4230-A251-ED599009A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826" y="6483206"/>
            <a:ext cx="7475572" cy="291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1292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Federal Reserve Bank</a:t>
            </a:r>
            <a:endParaRPr lang="en-GB" altLang="en-US" sz="1292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A1998C-ED7E-4F8E-A8C8-84E731D712EA}"/>
              </a:ext>
            </a:extLst>
          </p:cNvPr>
          <p:cNvSpPr txBox="1"/>
          <p:nvPr/>
        </p:nvSpPr>
        <p:spPr>
          <a:xfrm>
            <a:off x="0" y="6004340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300" dirty="0"/>
              <a:t>US effective Federal Funds Rate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CC0000"/>
      </a:dk2>
      <a:lt2>
        <a:srgbClr val="000000"/>
      </a:lt2>
      <a:accent1>
        <a:srgbClr val="663300"/>
      </a:accent1>
      <a:accent2>
        <a:srgbClr val="0000CC"/>
      </a:accent2>
      <a:accent3>
        <a:srgbClr val="FFFFFF"/>
      </a:accent3>
      <a:accent4>
        <a:srgbClr val="000000"/>
      </a:accent4>
      <a:accent5>
        <a:srgbClr val="B8ADAA"/>
      </a:accent5>
      <a:accent6>
        <a:srgbClr val="0000B9"/>
      </a:accent6>
      <a:hlink>
        <a:srgbClr val="660066"/>
      </a:hlink>
      <a:folHlink>
        <a:srgbClr val="006600"/>
      </a:folHlink>
    </a:clrScheme>
    <a:fontScheme name="Pwrpnt7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D3F4A348-6E4E-461F-AABA-70B27B5A6A33}" vid="{DD1690B3-1504-4DC1-9B46-3F192AB9596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Static</Template>
  <TotalTime>1216</TotalTime>
  <Words>14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Theme1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183</cp:revision>
  <dcterms:created xsi:type="dcterms:W3CDTF">2001-03-20T14:01:34Z</dcterms:created>
  <dcterms:modified xsi:type="dcterms:W3CDTF">2018-12-31T15:51:42Z</dcterms:modified>
</cp:coreProperties>
</file>