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34677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CC3300"/>
    <a:srgbClr val="E0D6CC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513" autoAdjust="0"/>
  </p:normalViewPr>
  <p:slideViewPr>
    <p:cSldViewPr snapToGrid="0">
      <p:cViewPr varScale="1">
        <p:scale>
          <a:sx n="91" d="100"/>
          <a:sy n="91" d="100"/>
        </p:scale>
        <p:origin x="214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588239450837875"/>
          <c:y val="2.6747331556120083E-2"/>
          <c:w val="0.81647657985059552"/>
          <c:h val="0.882445265188232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Brent Crude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15875">
              <a:solidFill>
                <a:schemeClr val="tx2">
                  <a:lumMod val="75000"/>
                </a:schemeClr>
              </a:solidFill>
              <a:prstDash val="solid"/>
            </a:ln>
          </c:spPr>
          <c:invertIfNegative val="0"/>
          <c:cat>
            <c:numRef>
              <c:f>Sheet1!$A$2:$A$85</c:f>
              <c:numCache>
                <c:formatCode>mmm\-yy</c:formatCode>
                <c:ptCount val="84"/>
                <c:pt idx="0">
                  <c:v>43466</c:v>
                </c:pt>
                <c:pt idx="1">
                  <c:v>43497</c:v>
                </c:pt>
                <c:pt idx="2">
                  <c:v>43525</c:v>
                </c:pt>
                <c:pt idx="3">
                  <c:v>43556</c:v>
                </c:pt>
                <c:pt idx="4">
                  <c:v>43586</c:v>
                </c:pt>
                <c:pt idx="5">
                  <c:v>43617</c:v>
                </c:pt>
                <c:pt idx="6">
                  <c:v>43647</c:v>
                </c:pt>
                <c:pt idx="7">
                  <c:v>43678</c:v>
                </c:pt>
                <c:pt idx="8">
                  <c:v>43709</c:v>
                </c:pt>
                <c:pt idx="9">
                  <c:v>43739</c:v>
                </c:pt>
                <c:pt idx="10">
                  <c:v>43770</c:v>
                </c:pt>
                <c:pt idx="11">
                  <c:v>43800</c:v>
                </c:pt>
                <c:pt idx="12">
                  <c:v>43831</c:v>
                </c:pt>
                <c:pt idx="13">
                  <c:v>43862</c:v>
                </c:pt>
                <c:pt idx="14">
                  <c:v>43891</c:v>
                </c:pt>
                <c:pt idx="15">
                  <c:v>43922</c:v>
                </c:pt>
                <c:pt idx="16">
                  <c:v>43952</c:v>
                </c:pt>
                <c:pt idx="17">
                  <c:v>43983</c:v>
                </c:pt>
                <c:pt idx="18">
                  <c:v>44013</c:v>
                </c:pt>
                <c:pt idx="19">
                  <c:v>44044</c:v>
                </c:pt>
                <c:pt idx="20">
                  <c:v>44075</c:v>
                </c:pt>
                <c:pt idx="21">
                  <c:v>44105</c:v>
                </c:pt>
                <c:pt idx="22">
                  <c:v>44136</c:v>
                </c:pt>
                <c:pt idx="23">
                  <c:v>44166</c:v>
                </c:pt>
                <c:pt idx="24">
                  <c:v>44197</c:v>
                </c:pt>
                <c:pt idx="25">
                  <c:v>44228</c:v>
                </c:pt>
                <c:pt idx="26">
                  <c:v>44256</c:v>
                </c:pt>
                <c:pt idx="27">
                  <c:v>44287</c:v>
                </c:pt>
                <c:pt idx="28">
                  <c:v>44317</c:v>
                </c:pt>
                <c:pt idx="29">
                  <c:v>44348</c:v>
                </c:pt>
                <c:pt idx="30">
                  <c:v>44378</c:v>
                </c:pt>
                <c:pt idx="31">
                  <c:v>44409</c:v>
                </c:pt>
                <c:pt idx="32">
                  <c:v>44440</c:v>
                </c:pt>
                <c:pt idx="33">
                  <c:v>44470</c:v>
                </c:pt>
                <c:pt idx="34">
                  <c:v>44501</c:v>
                </c:pt>
                <c:pt idx="35">
                  <c:v>44531</c:v>
                </c:pt>
                <c:pt idx="36">
                  <c:v>44562</c:v>
                </c:pt>
                <c:pt idx="37">
                  <c:v>44593</c:v>
                </c:pt>
                <c:pt idx="38">
                  <c:v>44621</c:v>
                </c:pt>
                <c:pt idx="39">
                  <c:v>44652</c:v>
                </c:pt>
                <c:pt idx="40">
                  <c:v>44682</c:v>
                </c:pt>
                <c:pt idx="41">
                  <c:v>44713</c:v>
                </c:pt>
                <c:pt idx="42">
                  <c:v>44743</c:v>
                </c:pt>
                <c:pt idx="43">
                  <c:v>44774</c:v>
                </c:pt>
                <c:pt idx="44">
                  <c:v>44805</c:v>
                </c:pt>
                <c:pt idx="45">
                  <c:v>44835</c:v>
                </c:pt>
                <c:pt idx="46">
                  <c:v>44866</c:v>
                </c:pt>
                <c:pt idx="47">
                  <c:v>44896</c:v>
                </c:pt>
                <c:pt idx="48">
                  <c:v>44927</c:v>
                </c:pt>
                <c:pt idx="49">
                  <c:v>44958</c:v>
                </c:pt>
                <c:pt idx="50">
                  <c:v>44986</c:v>
                </c:pt>
                <c:pt idx="51">
                  <c:v>45017</c:v>
                </c:pt>
                <c:pt idx="52">
                  <c:v>45047</c:v>
                </c:pt>
                <c:pt idx="53">
                  <c:v>45078</c:v>
                </c:pt>
                <c:pt idx="54">
                  <c:v>45108</c:v>
                </c:pt>
                <c:pt idx="55">
                  <c:v>45139</c:v>
                </c:pt>
                <c:pt idx="56">
                  <c:v>45170</c:v>
                </c:pt>
                <c:pt idx="57">
                  <c:v>45200</c:v>
                </c:pt>
                <c:pt idx="58">
                  <c:v>45231</c:v>
                </c:pt>
                <c:pt idx="59">
                  <c:v>45261</c:v>
                </c:pt>
                <c:pt idx="60">
                  <c:v>45292</c:v>
                </c:pt>
                <c:pt idx="61">
                  <c:v>45323</c:v>
                </c:pt>
                <c:pt idx="62">
                  <c:v>45352</c:v>
                </c:pt>
                <c:pt idx="63">
                  <c:v>45383</c:v>
                </c:pt>
                <c:pt idx="64">
                  <c:v>45413</c:v>
                </c:pt>
                <c:pt idx="65">
                  <c:v>45444</c:v>
                </c:pt>
                <c:pt idx="66">
                  <c:v>45474</c:v>
                </c:pt>
                <c:pt idx="67">
                  <c:v>45505</c:v>
                </c:pt>
                <c:pt idx="68">
                  <c:v>45536</c:v>
                </c:pt>
                <c:pt idx="69">
                  <c:v>45566</c:v>
                </c:pt>
                <c:pt idx="70">
                  <c:v>45597</c:v>
                </c:pt>
                <c:pt idx="71">
                  <c:v>45627</c:v>
                </c:pt>
                <c:pt idx="72">
                  <c:v>45658</c:v>
                </c:pt>
                <c:pt idx="73">
                  <c:v>45689</c:v>
                </c:pt>
                <c:pt idx="74">
                  <c:v>45717</c:v>
                </c:pt>
                <c:pt idx="75">
                  <c:v>45748</c:v>
                </c:pt>
                <c:pt idx="76">
                  <c:v>45778</c:v>
                </c:pt>
                <c:pt idx="77">
                  <c:v>45809</c:v>
                </c:pt>
                <c:pt idx="78">
                  <c:v>45839</c:v>
                </c:pt>
                <c:pt idx="79">
                  <c:v>45870</c:v>
                </c:pt>
                <c:pt idx="80">
                  <c:v>45901</c:v>
                </c:pt>
                <c:pt idx="81">
                  <c:v>45931</c:v>
                </c:pt>
                <c:pt idx="82">
                  <c:v>45962</c:v>
                </c:pt>
                <c:pt idx="83">
                  <c:v>45992</c:v>
                </c:pt>
              </c:numCache>
            </c:numRef>
          </c:cat>
          <c:val>
            <c:numRef>
              <c:f>Sheet1!$B$2:$B$85</c:f>
              <c:numCache>
                <c:formatCode>"£"#,##0_);[Red]\("£"#,##0\)</c:formatCode>
                <c:ptCount val="84"/>
                <c:pt idx="0">
                  <c:v>1137</c:v>
                </c:pt>
                <c:pt idx="1">
                  <c:v>1137</c:v>
                </c:pt>
                <c:pt idx="2">
                  <c:v>1137</c:v>
                </c:pt>
                <c:pt idx="3">
                  <c:v>1254</c:v>
                </c:pt>
                <c:pt idx="4">
                  <c:v>1254</c:v>
                </c:pt>
                <c:pt idx="5">
                  <c:v>1254</c:v>
                </c:pt>
                <c:pt idx="6">
                  <c:v>1254</c:v>
                </c:pt>
                <c:pt idx="7">
                  <c:v>1254</c:v>
                </c:pt>
                <c:pt idx="8">
                  <c:v>1254</c:v>
                </c:pt>
                <c:pt idx="9">
                  <c:v>1179</c:v>
                </c:pt>
                <c:pt idx="10">
                  <c:v>1179</c:v>
                </c:pt>
                <c:pt idx="11">
                  <c:v>1179</c:v>
                </c:pt>
                <c:pt idx="12">
                  <c:v>1179</c:v>
                </c:pt>
                <c:pt idx="13">
                  <c:v>1179</c:v>
                </c:pt>
                <c:pt idx="14">
                  <c:v>1179</c:v>
                </c:pt>
                <c:pt idx="15">
                  <c:v>1126</c:v>
                </c:pt>
                <c:pt idx="16">
                  <c:v>1126</c:v>
                </c:pt>
                <c:pt idx="17">
                  <c:v>1126</c:v>
                </c:pt>
                <c:pt idx="18">
                  <c:v>1126</c:v>
                </c:pt>
                <c:pt idx="19">
                  <c:v>1126</c:v>
                </c:pt>
                <c:pt idx="20">
                  <c:v>1126</c:v>
                </c:pt>
                <c:pt idx="21">
                  <c:v>1042</c:v>
                </c:pt>
                <c:pt idx="22">
                  <c:v>1042</c:v>
                </c:pt>
                <c:pt idx="23">
                  <c:v>1042</c:v>
                </c:pt>
                <c:pt idx="24">
                  <c:v>1042</c:v>
                </c:pt>
                <c:pt idx="25">
                  <c:v>1042</c:v>
                </c:pt>
                <c:pt idx="26">
                  <c:v>1042</c:v>
                </c:pt>
                <c:pt idx="27">
                  <c:v>1138</c:v>
                </c:pt>
                <c:pt idx="28">
                  <c:v>1138</c:v>
                </c:pt>
                <c:pt idx="29">
                  <c:v>1138</c:v>
                </c:pt>
                <c:pt idx="30">
                  <c:v>1138</c:v>
                </c:pt>
                <c:pt idx="31">
                  <c:v>1138</c:v>
                </c:pt>
                <c:pt idx="32">
                  <c:v>1138</c:v>
                </c:pt>
                <c:pt idx="33">
                  <c:v>1277</c:v>
                </c:pt>
                <c:pt idx="34">
                  <c:v>1277</c:v>
                </c:pt>
                <c:pt idx="35">
                  <c:v>1277</c:v>
                </c:pt>
                <c:pt idx="36">
                  <c:v>1277</c:v>
                </c:pt>
                <c:pt idx="37">
                  <c:v>1277</c:v>
                </c:pt>
                <c:pt idx="38">
                  <c:v>1277</c:v>
                </c:pt>
                <c:pt idx="39">
                  <c:v>1971</c:v>
                </c:pt>
                <c:pt idx="40">
                  <c:v>1971</c:v>
                </c:pt>
                <c:pt idx="41">
                  <c:v>1971</c:v>
                </c:pt>
                <c:pt idx="42">
                  <c:v>1971</c:v>
                </c:pt>
                <c:pt idx="43">
                  <c:v>1971</c:v>
                </c:pt>
                <c:pt idx="44">
                  <c:v>1971</c:v>
                </c:pt>
                <c:pt idx="45">
                  <c:v>3549</c:v>
                </c:pt>
                <c:pt idx="46">
                  <c:v>3549</c:v>
                </c:pt>
                <c:pt idx="47">
                  <c:v>3549</c:v>
                </c:pt>
                <c:pt idx="48">
                  <c:v>4279</c:v>
                </c:pt>
                <c:pt idx="49">
                  <c:v>4279</c:v>
                </c:pt>
                <c:pt idx="50">
                  <c:v>4279</c:v>
                </c:pt>
                <c:pt idx="51">
                  <c:v>3280</c:v>
                </c:pt>
                <c:pt idx="52">
                  <c:v>3280</c:v>
                </c:pt>
                <c:pt idx="53">
                  <c:v>3280</c:v>
                </c:pt>
                <c:pt idx="54">
                  <c:v>2074</c:v>
                </c:pt>
                <c:pt idx="55">
                  <c:v>2074</c:v>
                </c:pt>
                <c:pt idx="56">
                  <c:v>2074</c:v>
                </c:pt>
                <c:pt idx="57">
                  <c:v>1923</c:v>
                </c:pt>
                <c:pt idx="58">
                  <c:v>1923</c:v>
                </c:pt>
                <c:pt idx="59">
                  <c:v>1923</c:v>
                </c:pt>
                <c:pt idx="60">
                  <c:v>1928</c:v>
                </c:pt>
                <c:pt idx="61">
                  <c:v>1928</c:v>
                </c:pt>
                <c:pt idx="62">
                  <c:v>1928</c:v>
                </c:pt>
                <c:pt idx="63">
                  <c:v>1690</c:v>
                </c:pt>
                <c:pt idx="64">
                  <c:v>1690</c:v>
                </c:pt>
                <c:pt idx="65">
                  <c:v>1690</c:v>
                </c:pt>
                <c:pt idx="66">
                  <c:v>1568</c:v>
                </c:pt>
                <c:pt idx="67">
                  <c:v>1568</c:v>
                </c:pt>
                <c:pt idx="68">
                  <c:v>1568</c:v>
                </c:pt>
                <c:pt idx="69">
                  <c:v>1717</c:v>
                </c:pt>
                <c:pt idx="70">
                  <c:v>1717</c:v>
                </c:pt>
                <c:pt idx="71">
                  <c:v>1717</c:v>
                </c:pt>
                <c:pt idx="72">
                  <c:v>1738</c:v>
                </c:pt>
                <c:pt idx="73">
                  <c:v>1738</c:v>
                </c:pt>
                <c:pt idx="74">
                  <c:v>1738</c:v>
                </c:pt>
                <c:pt idx="75">
                  <c:v>1849</c:v>
                </c:pt>
                <c:pt idx="76">
                  <c:v>1849</c:v>
                </c:pt>
                <c:pt idx="77">
                  <c:v>1849</c:v>
                </c:pt>
                <c:pt idx="78">
                  <c:v>1720</c:v>
                </c:pt>
                <c:pt idx="79">
                  <c:v>1720</c:v>
                </c:pt>
                <c:pt idx="80">
                  <c:v>1720</c:v>
                </c:pt>
                <c:pt idx="81">
                  <c:v>1755</c:v>
                </c:pt>
                <c:pt idx="82">
                  <c:v>1755</c:v>
                </c:pt>
                <c:pt idx="83">
                  <c:v>1755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EE-4AB1-A04D-2000ADBDA6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92329888"/>
        <c:axId val="1"/>
      </c:barChart>
      <c:dateAx>
        <c:axId val="192329888"/>
        <c:scaling>
          <c:orientation val="minMax"/>
          <c:max val="45992"/>
          <c:min val="43466"/>
        </c:scaling>
        <c:delete val="0"/>
        <c:axPos val="b"/>
        <c:numFmt formatCode="yyyy" sourceLinked="0"/>
        <c:majorTickMark val="out"/>
        <c:minorTickMark val="out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  <c:majorUnit val="12"/>
        <c:majorTimeUnit val="months"/>
        <c:minorUnit val="3"/>
        <c:minorTimeUnit val="months"/>
      </c:dateAx>
      <c:valAx>
        <c:axId val="1"/>
        <c:scaling>
          <c:orientation val="minMax"/>
          <c:min val="0"/>
        </c:scaling>
        <c:delete val="0"/>
        <c:axPos val="l"/>
        <c:majorGridlines>
          <c:spPr>
            <a:ln w="9525">
              <a:solidFill>
                <a:srgbClr val="808080"/>
              </a:solidFill>
              <a:prstDash val="solid"/>
            </a:ln>
          </c:spPr>
        </c:majorGridlines>
        <c:numFmt formatCode="&quot;£&quot;###0;[Red]\-&quot;£&quot;#,##0" sourceLinked="0"/>
        <c:majorTickMark val="out"/>
        <c:minorTickMark val="out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2329888"/>
        <c:crosses val="autoZero"/>
        <c:crossBetween val="between"/>
      </c:valAx>
      <c:spPr>
        <a:noFill/>
        <a:ln w="4115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91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0.21871</cdr:x>
      <cdr:y>0.48594</cdr:y>
    </cdr:from>
    <cdr:to>
      <cdr:x>0.36165</cdr:x>
      <cdr:y>0.59686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ABEC2E0-7CCD-309A-1196-9E6387CFBC89}"/>
            </a:ext>
          </a:extLst>
        </cdr:cNvPr>
        <cdr:cNvSpPr txBox="1"/>
      </cdr:nvSpPr>
      <cdr:spPr>
        <a:xfrm xmlns:a="http://schemas.openxmlformats.org/drawingml/2006/main">
          <a:off x="2166514" y="2957721"/>
          <a:ext cx="1415963" cy="6751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GB" sz="1700" dirty="0">
              <a:latin typeface="Arial" panose="020B0604020202020204" pitchFamily="34" charset="0"/>
              <a:cs typeface="Arial" panose="020B0604020202020204" pitchFamily="34" charset="0"/>
            </a:rPr>
            <a:t>Start of</a:t>
          </a:r>
          <a:br>
            <a:rPr lang="en-GB" sz="17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GB" sz="1700" dirty="0">
              <a:latin typeface="Arial" panose="020B0604020202020204" pitchFamily="34" charset="0"/>
              <a:cs typeface="Arial" panose="020B0604020202020204" pitchFamily="34" charset="0"/>
            </a:rPr>
            <a:t>pandemic</a:t>
          </a:r>
        </a:p>
      </cdr:txBody>
    </cdr:sp>
  </cdr:relSizeAnchor>
  <cdr:relSizeAnchor xmlns:cdr="http://schemas.openxmlformats.org/drawingml/2006/chartDrawing">
    <cdr:from>
      <cdr:x>0.39923</cdr:x>
      <cdr:y>0.45148</cdr:y>
    </cdr:from>
    <cdr:to>
      <cdr:x>0.5341</cdr:x>
      <cdr:y>0.57959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3E28D1D1-4A37-CC6E-0F4B-CF77A7186415}"/>
            </a:ext>
          </a:extLst>
        </cdr:cNvPr>
        <cdr:cNvSpPr txBox="1"/>
      </cdr:nvSpPr>
      <cdr:spPr>
        <a:xfrm xmlns:a="http://schemas.openxmlformats.org/drawingml/2006/main">
          <a:off x="3954821" y="2747964"/>
          <a:ext cx="1336022" cy="7797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1700" dirty="0">
              <a:latin typeface="Arial" panose="020B0604020202020204" pitchFamily="34" charset="0"/>
              <a:cs typeface="Arial" panose="020B0604020202020204" pitchFamily="34" charset="0"/>
            </a:rPr>
            <a:t>Russian</a:t>
          </a:r>
          <a:br>
            <a:rPr lang="en-GB" sz="17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GB" sz="1700" dirty="0">
              <a:latin typeface="Arial" panose="020B0604020202020204" pitchFamily="34" charset="0"/>
              <a:cs typeface="Arial" panose="020B0604020202020204" pitchFamily="34" charset="0"/>
            </a:rPr>
            <a:t>invasion</a:t>
          </a:r>
          <a:br>
            <a:rPr lang="en-GB" sz="17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GB" sz="1700" dirty="0">
              <a:latin typeface="Arial" panose="020B0604020202020204" pitchFamily="34" charset="0"/>
              <a:cs typeface="Arial" panose="020B0604020202020204" pitchFamily="34" charset="0"/>
            </a:rPr>
            <a:t>of Ukraine</a:t>
          </a:r>
        </a:p>
      </cdr:txBody>
    </cdr:sp>
  </cdr:relSizeAnchor>
  <cdr:relSizeAnchor xmlns:cdr="http://schemas.openxmlformats.org/drawingml/2006/chartDrawing">
    <cdr:from>
      <cdr:x>0.2892</cdr:x>
      <cdr:y>0.58868</cdr:y>
    </cdr:from>
    <cdr:to>
      <cdr:x>0.2892</cdr:x>
      <cdr:y>0.66931</cdr:y>
    </cdr:to>
    <cdr:cxnSp macro="">
      <cdr:nvCxnSpPr>
        <cdr:cNvPr id="5" name="Straight Arrow Connector 4">
          <a:extLst xmlns:a="http://schemas.openxmlformats.org/drawingml/2006/main">
            <a:ext uri="{FF2B5EF4-FFF2-40B4-BE49-F238E27FC236}">
              <a16:creationId xmlns:a16="http://schemas.microsoft.com/office/drawing/2014/main" id="{CAF6835C-0439-03F8-A5E3-8D51960640AA}"/>
            </a:ext>
          </a:extLst>
        </cdr:cNvPr>
        <cdr:cNvCxnSpPr/>
      </cdr:nvCxnSpPr>
      <cdr:spPr>
        <a:xfrm xmlns:a="http://schemas.openxmlformats.org/drawingml/2006/main">
          <a:off x="2864840" y="3583076"/>
          <a:ext cx="0" cy="490756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tx1">
              <a:lumMod val="65000"/>
              <a:lumOff val="35000"/>
            </a:schemeClr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0.48227</cdr:x>
      <cdr:y>0.59305</cdr:y>
    </cdr:from>
    <cdr:to>
      <cdr:x>0.50981</cdr:x>
      <cdr:y>0.65139</cdr:y>
    </cdr:to>
    <cdr:cxnSp macro="">
      <cdr:nvCxnSpPr>
        <cdr:cNvPr id="10" name="Straight Arrow Connector 9">
          <a:extLst xmlns:a="http://schemas.openxmlformats.org/drawingml/2006/main">
            <a:ext uri="{FF2B5EF4-FFF2-40B4-BE49-F238E27FC236}">
              <a16:creationId xmlns:a16="http://schemas.microsoft.com/office/drawing/2014/main" id="{8EE7E064-430D-5D9E-DEE7-A5C83E4DB7DF}"/>
            </a:ext>
          </a:extLst>
        </cdr:cNvPr>
        <cdr:cNvCxnSpPr/>
      </cdr:nvCxnSpPr>
      <cdr:spPr>
        <a:xfrm xmlns:a="http://schemas.openxmlformats.org/drawingml/2006/main">
          <a:off x="4777343" y="3609685"/>
          <a:ext cx="272830" cy="355091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tx1">
              <a:lumMod val="65000"/>
              <a:lumOff val="35000"/>
            </a:schemeClr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0.73216</cdr:x>
      <cdr:y>0.22964</cdr:y>
    </cdr:from>
    <cdr:to>
      <cdr:x>0.74989</cdr:x>
      <cdr:y>0.40623</cdr:y>
    </cdr:to>
    <cdr:cxnSp macro="">
      <cdr:nvCxnSpPr>
        <cdr:cNvPr id="4" name="Straight Arrow Connector 3">
          <a:extLst xmlns:a="http://schemas.openxmlformats.org/drawingml/2006/main">
            <a:ext uri="{FF2B5EF4-FFF2-40B4-BE49-F238E27FC236}">
              <a16:creationId xmlns:a16="http://schemas.microsoft.com/office/drawing/2014/main" id="{D26DB06B-298C-9EC6-6A28-F4E2D96D341E}"/>
            </a:ext>
          </a:extLst>
        </cdr:cNvPr>
        <cdr:cNvCxnSpPr/>
      </cdr:nvCxnSpPr>
      <cdr:spPr>
        <a:xfrm xmlns:a="http://schemas.openxmlformats.org/drawingml/2006/main" flipH="1">
          <a:off x="7252754" y="1397744"/>
          <a:ext cx="175697" cy="1074794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tx1">
              <a:lumMod val="65000"/>
              <a:lumOff val="35000"/>
            </a:schemeClr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0.66471</cdr:x>
      <cdr:y>0.13456</cdr:y>
    </cdr:from>
    <cdr:to>
      <cdr:x>0.85456</cdr:x>
      <cdr:y>0.24548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BD61B7ED-BA83-2283-D114-C76E32849455}"/>
            </a:ext>
          </a:extLst>
        </cdr:cNvPr>
        <cdr:cNvSpPr txBox="1"/>
      </cdr:nvSpPr>
      <cdr:spPr>
        <a:xfrm xmlns:a="http://schemas.openxmlformats.org/drawingml/2006/main">
          <a:off x="6584584" y="819005"/>
          <a:ext cx="1880682" cy="6751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1700" dirty="0">
              <a:latin typeface="Arial" panose="020B0604020202020204" pitchFamily="34" charset="0"/>
              <a:cs typeface="Arial" panose="020B0604020202020204" pitchFamily="34" charset="0"/>
            </a:rPr>
            <a:t>Energy Price</a:t>
          </a:r>
          <a:br>
            <a:rPr lang="en-GB" sz="17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GB" sz="1700" dirty="0">
              <a:latin typeface="Arial" panose="020B0604020202020204" pitchFamily="34" charset="0"/>
              <a:cs typeface="Arial" panose="020B0604020202020204" pitchFamily="34" charset="0"/>
            </a:rPr>
            <a:t>Guarantee (EPG)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6D33407-1D8E-47E4-8C32-AE7736BDC8F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526FF30-EE44-4602-88FF-29F99528A5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AC7DCC7-AC4D-4A58-86CB-F6995C3E288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46A4F33-85C1-4FEC-AAF8-4A5D73B5301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543A6E46-5710-4846-8D07-34BBBF6419A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150C7CA-E5F2-4D0B-B7A0-04E4485E49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B136C0F-8BD2-4D08-B2C5-B2843276455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BE71D3B-6B71-420D-9B0A-1554F662D9A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906A4B7-5058-41B1-A7F1-503724C0EECD}" type="slidenum">
              <a:rPr lang="en-GB" altLang="en-US"/>
              <a:pPr algn="r" eaLnBrk="1" hangingPunct="1">
                <a:spcBef>
                  <a:spcPct val="0"/>
                </a:spcBef>
              </a:pPr>
              <a:t>1</a:t>
            </a:fld>
            <a:endParaRPr lang="en-GB" altLang="en-US" dirty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030AB38-B971-48E8-86BB-171FD5EE6E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E33C6B-E00F-4184-BD9E-37513599B1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7D3B0-1858-4808-8ACF-87277DAE8D59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67461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0B3C01-4992-493F-92E2-8E812154A489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46515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B3E9AE-E7D3-45B7-8D35-1CCF5B807D69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332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225387-9CAE-4A4D-AA9F-5929C961B561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0574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E15922-3248-4422-B1B8-BE2312F66F98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57862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B3D734-F1C8-4031-806F-910AD1BD14D5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29343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7CEBB9-48ED-46A6-A223-CEC83F24D53F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8579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DF9949-F134-4AE0-B8B8-E6C5B1D05F3E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357587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E2BF88-A3F3-4CDF-9856-7947B42CACC3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9333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773A45-FA91-4623-91F3-57B2CC7C5881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71883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77912A-8CA0-4CE7-A32D-8F9B7E32C44C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36165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31DC712-7A7E-4DFE-84B2-FB3AAB4E0E33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75700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C8D8C236-3F67-4D2A-BD7E-251ECD81E1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919002"/>
              </p:ext>
            </p:extLst>
          </p:nvPr>
        </p:nvGraphicFramePr>
        <p:xfrm>
          <a:off x="0" y="-977"/>
          <a:ext cx="9906000" cy="6086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Text Box 5">
            <a:extLst>
              <a:ext uri="{FF2B5EF4-FFF2-40B4-BE49-F238E27FC236}">
                <a16:creationId xmlns:a16="http://schemas.microsoft.com/office/drawing/2014/main" id="{E1D66979-E473-4569-8CBE-AC3A77BDE3DD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982771" y="2662869"/>
            <a:ext cx="2303836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</a:rPr>
              <a:t>Energy price cap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163C79-783D-4619-940C-7A54646958A2}"/>
              </a:ext>
            </a:extLst>
          </p:cNvPr>
          <p:cNvSpPr txBox="1"/>
          <p:nvPr/>
        </p:nvSpPr>
        <p:spPr>
          <a:xfrm>
            <a:off x="1" y="6341881"/>
            <a:ext cx="9905999" cy="523220"/>
          </a:xfrm>
          <a:prstGeom prst="rect">
            <a:avLst/>
          </a:prstGeom>
          <a:noFill/>
        </p:spPr>
        <p:txBody>
          <a:bodyPr wrap="square" tIns="0" bIns="137160">
            <a:spAutoFit/>
          </a:bodyPr>
          <a:lstStyle/>
          <a:p>
            <a:pPr algn="ctr"/>
            <a:r>
              <a:rPr lang="en-GB" altLang="en-US" sz="2500" b="1" dirty="0">
                <a:latin typeface="Arial" panose="020B0604020202020204" pitchFamily="34" charset="0"/>
              </a:rPr>
              <a:t>Chart 1  </a:t>
            </a:r>
            <a:r>
              <a:rPr lang="en-GB" altLang="en-US" sz="2500" dirty="0">
                <a:latin typeface="Arial" panose="020B0604020202020204" pitchFamily="34" charset="0"/>
              </a:rPr>
              <a:t>UK energy price cap: annual average household bill</a:t>
            </a:r>
            <a:endParaRPr lang="en-GB" sz="2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F1DD40-081E-4ACE-E966-6FDA461508BB}"/>
              </a:ext>
            </a:extLst>
          </p:cNvPr>
          <p:cNvSpPr txBox="1"/>
          <p:nvPr/>
        </p:nvSpPr>
        <p:spPr>
          <a:xfrm>
            <a:off x="1090356" y="5992913"/>
            <a:ext cx="13885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Source:</a:t>
            </a: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GB" sz="14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Ofgem</a:t>
            </a:r>
            <a:endParaRPr lang="en-GB" sz="14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68AE2F7-94F5-3AB5-AA92-33A90537ADCA}"/>
              </a:ext>
            </a:extLst>
          </p:cNvPr>
          <p:cNvCxnSpPr>
            <a:cxnSpLocks/>
          </p:cNvCxnSpPr>
          <p:nvPr/>
        </p:nvCxnSpPr>
        <p:spPr>
          <a:xfrm>
            <a:off x="5788404" y="2550253"/>
            <a:ext cx="1736521" cy="0"/>
          </a:xfrm>
          <a:prstGeom prst="line">
            <a:avLst/>
          </a:prstGeom>
          <a:ln w="38100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246</TotalTime>
  <Words>35</Words>
  <Application>Microsoft Office PowerPoint</Application>
  <PresentationFormat>A4 Paper (210x297 mm)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20</cp:revision>
  <dcterms:created xsi:type="dcterms:W3CDTF">2018-08-12T10:55:56Z</dcterms:created>
  <dcterms:modified xsi:type="dcterms:W3CDTF">2025-08-29T23:27:20Z</dcterms:modified>
</cp:coreProperties>
</file>