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639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B2B2"/>
    <a:srgbClr val="F0F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1" d="100"/>
          <a:sy n="91" d="100"/>
        </p:scale>
        <p:origin x="965" y="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230496668685645"/>
          <c:y val="5.256304640986359E-2"/>
          <c:w val="0.84214213607914401"/>
          <c:h val="0.86383823818277006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Net debt</c:v>
                </c:pt>
              </c:strCache>
            </c:strRef>
          </c:tx>
          <c:spPr>
            <a:ln w="44450">
              <a:solidFill>
                <a:srgbClr val="C00000"/>
              </a:solidFill>
              <a:prstDash val="solid"/>
            </a:ln>
          </c:spPr>
          <c:marker>
            <c:symbol val="none"/>
          </c:marker>
          <c:cat>
            <c:numRef>
              <c:f>Sheet1!$A$2:$A$67</c:f>
              <c:numCache>
                <c:formatCode>General</c:formatCode>
                <c:ptCount val="66"/>
                <c:pt idx="0">
                  <c:v>1960</c:v>
                </c:pt>
                <c:pt idx="1">
                  <c:v>1961</c:v>
                </c:pt>
                <c:pt idx="2">
                  <c:v>1962</c:v>
                </c:pt>
                <c:pt idx="3">
                  <c:v>1963</c:v>
                </c:pt>
                <c:pt idx="4">
                  <c:v>1964</c:v>
                </c:pt>
                <c:pt idx="5">
                  <c:v>1965</c:v>
                </c:pt>
                <c:pt idx="6">
                  <c:v>1966</c:v>
                </c:pt>
                <c:pt idx="7">
                  <c:v>1967</c:v>
                </c:pt>
                <c:pt idx="8">
                  <c:v>1968</c:v>
                </c:pt>
                <c:pt idx="9">
                  <c:v>1969</c:v>
                </c:pt>
                <c:pt idx="10">
                  <c:v>1970</c:v>
                </c:pt>
                <c:pt idx="11">
                  <c:v>1971</c:v>
                </c:pt>
                <c:pt idx="12">
                  <c:v>1972</c:v>
                </c:pt>
                <c:pt idx="13">
                  <c:v>1973</c:v>
                </c:pt>
                <c:pt idx="14">
                  <c:v>1974</c:v>
                </c:pt>
                <c:pt idx="15">
                  <c:v>1975</c:v>
                </c:pt>
                <c:pt idx="16">
                  <c:v>1976</c:v>
                </c:pt>
                <c:pt idx="17">
                  <c:v>1977</c:v>
                </c:pt>
                <c:pt idx="18">
                  <c:v>1978</c:v>
                </c:pt>
                <c:pt idx="19">
                  <c:v>1979</c:v>
                </c:pt>
                <c:pt idx="20">
                  <c:v>1980</c:v>
                </c:pt>
                <c:pt idx="21">
                  <c:v>1981</c:v>
                </c:pt>
                <c:pt idx="22">
                  <c:v>1982</c:v>
                </c:pt>
                <c:pt idx="23">
                  <c:v>1983</c:v>
                </c:pt>
                <c:pt idx="24">
                  <c:v>1984</c:v>
                </c:pt>
                <c:pt idx="25">
                  <c:v>1985</c:v>
                </c:pt>
                <c:pt idx="26">
                  <c:v>1986</c:v>
                </c:pt>
                <c:pt idx="27">
                  <c:v>1987</c:v>
                </c:pt>
                <c:pt idx="28">
                  <c:v>1988</c:v>
                </c:pt>
                <c:pt idx="29">
                  <c:v>1989</c:v>
                </c:pt>
                <c:pt idx="30">
                  <c:v>1990</c:v>
                </c:pt>
                <c:pt idx="31">
                  <c:v>1991</c:v>
                </c:pt>
                <c:pt idx="32">
                  <c:v>1992</c:v>
                </c:pt>
                <c:pt idx="33">
                  <c:v>1993</c:v>
                </c:pt>
                <c:pt idx="34">
                  <c:v>1994</c:v>
                </c:pt>
                <c:pt idx="35">
                  <c:v>1995</c:v>
                </c:pt>
                <c:pt idx="36">
                  <c:v>1996</c:v>
                </c:pt>
                <c:pt idx="37">
                  <c:v>1997</c:v>
                </c:pt>
                <c:pt idx="38">
                  <c:v>1998</c:v>
                </c:pt>
                <c:pt idx="39">
                  <c:v>1999</c:v>
                </c:pt>
                <c:pt idx="40">
                  <c:v>2000</c:v>
                </c:pt>
                <c:pt idx="41">
                  <c:v>2001</c:v>
                </c:pt>
                <c:pt idx="42">
                  <c:v>2002</c:v>
                </c:pt>
                <c:pt idx="43">
                  <c:v>2003</c:v>
                </c:pt>
                <c:pt idx="44">
                  <c:v>2004</c:v>
                </c:pt>
                <c:pt idx="45">
                  <c:v>2005</c:v>
                </c:pt>
                <c:pt idx="46">
                  <c:v>2006</c:v>
                </c:pt>
                <c:pt idx="47">
                  <c:v>2007</c:v>
                </c:pt>
                <c:pt idx="48">
                  <c:v>2008</c:v>
                </c:pt>
                <c:pt idx="49">
                  <c:v>2009</c:v>
                </c:pt>
                <c:pt idx="50">
                  <c:v>2010</c:v>
                </c:pt>
                <c:pt idx="51">
                  <c:v>2011</c:v>
                </c:pt>
                <c:pt idx="52">
                  <c:v>2012</c:v>
                </c:pt>
                <c:pt idx="53">
                  <c:v>2013</c:v>
                </c:pt>
                <c:pt idx="54">
                  <c:v>2014</c:v>
                </c:pt>
                <c:pt idx="55">
                  <c:v>2015</c:v>
                </c:pt>
                <c:pt idx="56">
                  <c:v>2016</c:v>
                </c:pt>
                <c:pt idx="57">
                  <c:v>2017</c:v>
                </c:pt>
                <c:pt idx="58">
                  <c:v>2018</c:v>
                </c:pt>
                <c:pt idx="59">
                  <c:v>2019</c:v>
                </c:pt>
                <c:pt idx="60">
                  <c:v>2020</c:v>
                </c:pt>
                <c:pt idx="61">
                  <c:v>2021</c:v>
                </c:pt>
                <c:pt idx="62">
                  <c:v>2022</c:v>
                </c:pt>
                <c:pt idx="63">
                  <c:v>2023</c:v>
                </c:pt>
                <c:pt idx="64">
                  <c:v>2024</c:v>
                </c:pt>
                <c:pt idx="65">
                  <c:v>2025</c:v>
                </c:pt>
              </c:numCache>
            </c:numRef>
          </c:cat>
          <c:val>
            <c:numRef>
              <c:f>Sheet1!$B$2:$B$67</c:f>
              <c:numCache>
                <c:formatCode>0.0</c:formatCode>
                <c:ptCount val="66"/>
                <c:pt idx="0">
                  <c:v>102.42540695355835</c:v>
                </c:pt>
                <c:pt idx="1">
                  <c:v>99.414069271573695</c:v>
                </c:pt>
                <c:pt idx="2">
                  <c:v>98.239146891353712</c:v>
                </c:pt>
                <c:pt idx="3">
                  <c:v>90.657148855763168</c:v>
                </c:pt>
                <c:pt idx="4">
                  <c:v>84.179525468724066</c:v>
                </c:pt>
                <c:pt idx="5">
                  <c:v>80.871651958507513</c:v>
                </c:pt>
                <c:pt idx="6">
                  <c:v>77.737811694939978</c:v>
                </c:pt>
                <c:pt idx="7">
                  <c:v>77.036069119336744</c:v>
                </c:pt>
                <c:pt idx="8">
                  <c:v>69.789506109456823</c:v>
                </c:pt>
                <c:pt idx="9">
                  <c:v>61.152089919213203</c:v>
                </c:pt>
                <c:pt idx="10">
                  <c:v>54.678635077909121</c:v>
                </c:pt>
                <c:pt idx="11">
                  <c:v>52.606085514245038</c:v>
                </c:pt>
                <c:pt idx="12">
                  <c:v>46.561387563432554</c:v>
                </c:pt>
                <c:pt idx="13">
                  <c:v>45.172076057955351</c:v>
                </c:pt>
                <c:pt idx="14">
                  <c:v>47.749101840310878</c:v>
                </c:pt>
                <c:pt idx="15">
                  <c:v>49.329063738944804</c:v>
                </c:pt>
                <c:pt idx="16">
                  <c:v>47.790345830681922</c:v>
                </c:pt>
                <c:pt idx="17">
                  <c:v>44.320804575914011</c:v>
                </c:pt>
                <c:pt idx="18">
                  <c:v>42.179629999904783</c:v>
                </c:pt>
                <c:pt idx="19">
                  <c:v>39.07540119932036</c:v>
                </c:pt>
                <c:pt idx="20">
                  <c:v>40.331583741197399</c:v>
                </c:pt>
                <c:pt idx="21">
                  <c:v>40.020457741976735</c:v>
                </c:pt>
                <c:pt idx="22">
                  <c:v>38.661072239307664</c:v>
                </c:pt>
                <c:pt idx="23">
                  <c:v>38.822562505407042</c:v>
                </c:pt>
                <c:pt idx="24">
                  <c:v>38.690153479156599</c:v>
                </c:pt>
                <c:pt idx="25">
                  <c:v>37.082084903141592</c:v>
                </c:pt>
                <c:pt idx="26">
                  <c:v>34.86376536976784</c:v>
                </c:pt>
                <c:pt idx="27">
                  <c:v>30.974360113017557</c:v>
                </c:pt>
                <c:pt idx="28">
                  <c:v>25.655406330225304</c:v>
                </c:pt>
                <c:pt idx="29">
                  <c:v>23.075532491838494</c:v>
                </c:pt>
                <c:pt idx="30">
                  <c:v>21.648991194262088</c:v>
                </c:pt>
                <c:pt idx="31">
                  <c:v>22.859348825666448</c:v>
                </c:pt>
                <c:pt idx="32">
                  <c:v>26.673113659963377</c:v>
                </c:pt>
                <c:pt idx="33">
                  <c:v>31.148685719986034</c:v>
                </c:pt>
                <c:pt idx="34">
                  <c:v>34.549022083973185</c:v>
                </c:pt>
                <c:pt idx="35">
                  <c:v>36.051544418614284</c:v>
                </c:pt>
                <c:pt idx="36">
                  <c:v>36.57004586537164</c:v>
                </c:pt>
                <c:pt idx="37">
                  <c:v>36.647095788837888</c:v>
                </c:pt>
                <c:pt idx="38">
                  <c:v>35.135932805310546</c:v>
                </c:pt>
                <c:pt idx="39">
                  <c:v>32.487236828554202</c:v>
                </c:pt>
                <c:pt idx="40">
                  <c:v>28.279102445878891</c:v>
                </c:pt>
                <c:pt idx="41">
                  <c:v>28.112244897959187</c:v>
                </c:pt>
                <c:pt idx="42">
                  <c:v>29.796492859172023</c:v>
                </c:pt>
                <c:pt idx="43">
                  <c:v>30.93456021303167</c:v>
                </c:pt>
                <c:pt idx="44">
                  <c:v>33.463197742885889</c:v>
                </c:pt>
                <c:pt idx="45">
                  <c:v>34.311233253177605</c:v>
                </c:pt>
                <c:pt idx="46">
                  <c:v>35.122258534472579</c:v>
                </c:pt>
                <c:pt idx="47">
                  <c:v>35.619526684815547</c:v>
                </c:pt>
                <c:pt idx="48">
                  <c:v>50.601601098425</c:v>
                </c:pt>
                <c:pt idx="49">
                  <c:v>64.719804612805063</c:v>
                </c:pt>
                <c:pt idx="50">
                  <c:v>70.87252587450584</c:v>
                </c:pt>
                <c:pt idx="51">
                  <c:v>74.265558846563778</c:v>
                </c:pt>
                <c:pt idx="52">
                  <c:v>77.471553502551188</c:v>
                </c:pt>
                <c:pt idx="53">
                  <c:v>79.217787377962253</c:v>
                </c:pt>
                <c:pt idx="54">
                  <c:v>81.624307423349421</c:v>
                </c:pt>
                <c:pt idx="55">
                  <c:v>81.327844707894386</c:v>
                </c:pt>
                <c:pt idx="56">
                  <c:v>83.504912110836969</c:v>
                </c:pt>
                <c:pt idx="57">
                  <c:v>82.275414057470584</c:v>
                </c:pt>
                <c:pt idx="58">
                  <c:v>80.290127102312184</c:v>
                </c:pt>
                <c:pt idx="59">
                  <c:v>85.19258923043634</c:v>
                </c:pt>
                <c:pt idx="60">
                  <c:v>96.486233225877328</c:v>
                </c:pt>
                <c:pt idx="61">
                  <c:v>96.60320712423804</c:v>
                </c:pt>
                <c:pt idx="62">
                  <c:v>95.6</c:v>
                </c:pt>
                <c:pt idx="63">
                  <c:v>97.869671357578312</c:v>
                </c:pt>
                <c:pt idx="64">
                  <c:v>98.62674499354118</c:v>
                </c:pt>
                <c:pt idx="65">
                  <c:v>96.281812568704737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8C8-40BE-AF73-7E34DAB440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7975064"/>
        <c:axId val="1"/>
      </c:lineChart>
      <c:catAx>
        <c:axId val="2079750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22225">
            <a:solidFill>
              <a:schemeClr val="tx1"/>
            </a:solidFill>
            <a:prstDash val="solid"/>
          </a:ln>
        </c:spPr>
        <c:txPr>
          <a:bodyPr rot="0" vert="horz" anchor="ctr" anchorCtr="0"/>
          <a:lstStyle/>
          <a:p>
            <a:pPr>
              <a:defRPr sz="2100"/>
            </a:pPr>
            <a:endParaRPr lang="en-US"/>
          </a:p>
        </c:txPr>
        <c:crossAx val="1"/>
        <c:crossesAt val="-6"/>
        <c:auto val="1"/>
        <c:lblAlgn val="ctr"/>
        <c:lblOffset val="100"/>
        <c:tickLblSkip val="10"/>
        <c:tickMarkSkip val="5"/>
        <c:noMultiLvlLbl val="0"/>
      </c:catAx>
      <c:valAx>
        <c:axId val="1"/>
        <c:scaling>
          <c:orientation val="minMax"/>
          <c:max val="110"/>
          <c:min val="0"/>
        </c:scaling>
        <c:delete val="0"/>
        <c:axPos val="l"/>
        <c:majorGridlines>
          <c:spPr>
            <a:ln w="12700">
              <a:solidFill>
                <a:srgbClr val="B2B2B2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22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200"/>
                  <a:t>Percentage of GDP</a:t>
                </a:r>
              </a:p>
            </c:rich>
          </c:tx>
          <c:layout>
            <c:manualLayout>
              <c:xMode val="edge"/>
              <c:yMode val="edge"/>
              <c:x val="8.9259034928326265E-4"/>
              <c:y val="0.26548666219936445"/>
            </c:manualLayout>
          </c:layout>
          <c:overlay val="0"/>
          <c:spPr>
            <a:noFill/>
            <a:ln w="20044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2222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100"/>
            </a:pPr>
            <a:endParaRPr lang="en-US"/>
          </a:p>
        </c:txPr>
        <c:crossAx val="207975064"/>
        <c:crosses val="autoZero"/>
        <c:crossBetween val="midCat"/>
        <c:majorUnit val="10"/>
      </c:valAx>
      <c:spPr>
        <a:noFill/>
        <a:ln w="15875">
          <a:solidFill>
            <a:schemeClr val="bg1">
              <a:lumMod val="75000"/>
            </a:schemeClr>
          </a:solidFill>
        </a:ln>
      </c:spPr>
    </c:plotArea>
    <c:plotVisOnly val="1"/>
    <c:dispBlanksAs val="span"/>
    <c:showDLblsOverMax val="0"/>
  </c:chart>
  <c:spPr>
    <a:noFill/>
    <a:ln>
      <a:noFill/>
    </a:ln>
  </c:spPr>
  <c:txPr>
    <a:bodyPr/>
    <a:lstStyle/>
    <a:p>
      <a:pPr>
        <a:defRPr sz="1798" b="0" i="0" u="none" strike="noStrike" baseline="0">
          <a:solidFill>
            <a:schemeClr val="tx1"/>
          </a:solidFill>
          <a:latin typeface="Arial" panose="020B0604020202020204" pitchFamily="34" charset="0"/>
          <a:ea typeface="Times New Roman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4DC1FD-43AC-4EC4-B44D-AE28BC2D62C7}" type="datetimeFigureOut">
              <a:rPr lang="en-GB" smtClean="0"/>
              <a:t>04/03/2024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E8616F-B2AD-48E2-B9F4-45EFEC4231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6078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BAE7476C-ECBE-496C-90A0-85A1A790C59F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5A03C0F-39F6-4BDF-B02B-61E0C04691BB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3C8A8A42-60C9-4696-8943-935F2D99923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4CFB829D-9722-4763-B059-CD66475235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115022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99C8E-DE2C-4500-953C-2C943FA33F1F}" type="datetimeFigureOut">
              <a:rPr lang="en-GB" smtClean="0"/>
              <a:t>04/03/2024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B3006-525F-4C0A-B9C7-9F9B138CB1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2684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99C8E-DE2C-4500-953C-2C943FA33F1F}" type="datetimeFigureOut">
              <a:rPr lang="en-GB" smtClean="0"/>
              <a:t>04/03/2024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B3006-525F-4C0A-B9C7-9F9B138CB1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5156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99C8E-DE2C-4500-953C-2C943FA33F1F}" type="datetimeFigureOut">
              <a:rPr lang="en-GB" smtClean="0"/>
              <a:t>04/03/2024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B3006-525F-4C0A-B9C7-9F9B138CB1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6348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99C8E-DE2C-4500-953C-2C943FA33F1F}" type="datetimeFigureOut">
              <a:rPr lang="en-GB" smtClean="0"/>
              <a:t>04/03/2024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B3006-525F-4C0A-B9C7-9F9B138CB1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601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99C8E-DE2C-4500-953C-2C943FA33F1F}" type="datetimeFigureOut">
              <a:rPr lang="en-GB" smtClean="0"/>
              <a:t>04/03/2024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B3006-525F-4C0A-B9C7-9F9B138CB1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7377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99C8E-DE2C-4500-953C-2C943FA33F1F}" type="datetimeFigureOut">
              <a:rPr lang="en-GB" smtClean="0"/>
              <a:t>04/03/2024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B3006-525F-4C0A-B9C7-9F9B138CB1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1537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99C8E-DE2C-4500-953C-2C943FA33F1F}" type="datetimeFigureOut">
              <a:rPr lang="en-GB" smtClean="0"/>
              <a:t>04/03/2024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B3006-525F-4C0A-B9C7-9F9B138CB1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0542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99C8E-DE2C-4500-953C-2C943FA33F1F}" type="datetimeFigureOut">
              <a:rPr lang="en-GB" smtClean="0"/>
              <a:t>04/03/2024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B3006-525F-4C0A-B9C7-9F9B138CB1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9819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99C8E-DE2C-4500-953C-2C943FA33F1F}" type="datetimeFigureOut">
              <a:rPr lang="en-GB" smtClean="0"/>
              <a:t>04/03/2024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B3006-525F-4C0A-B9C7-9F9B138CB1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2904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99C8E-DE2C-4500-953C-2C943FA33F1F}" type="datetimeFigureOut">
              <a:rPr lang="en-GB" smtClean="0"/>
              <a:t>04/03/2024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B3006-525F-4C0A-B9C7-9F9B138CB1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8097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99C8E-DE2C-4500-953C-2C943FA33F1F}" type="datetimeFigureOut">
              <a:rPr lang="en-GB" smtClean="0"/>
              <a:t>04/03/2024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B3006-525F-4C0A-B9C7-9F9B138CB1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8511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99C8E-DE2C-4500-953C-2C943FA33F1F}" type="datetimeFigureOut">
              <a:rPr lang="en-GB" smtClean="0"/>
              <a:t>04/03/2024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CB3006-525F-4C0A-B9C7-9F9B138CB1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7697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budgetresponsibility.org.uk/data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72D827E4-C1AD-46FF-9D50-91A4E81218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6507750"/>
              </p:ext>
            </p:extLst>
          </p:nvPr>
        </p:nvGraphicFramePr>
        <p:xfrm>
          <a:off x="0" y="0"/>
          <a:ext cx="9906000" cy="57170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4AF2C2E-AEA9-4794-849D-CC842A2173C9}"/>
              </a:ext>
            </a:extLst>
          </p:cNvPr>
          <p:cNvSpPr txBox="1"/>
          <p:nvPr/>
        </p:nvSpPr>
        <p:spPr>
          <a:xfrm>
            <a:off x="0" y="6357863"/>
            <a:ext cx="9906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2500" b="1" dirty="0">
                <a:latin typeface="Arial" panose="020B0604020202020204" pitchFamily="34" charset="0"/>
                <a:cs typeface="Arial" panose="020B0604020202020204" pitchFamily="34" charset="0"/>
              </a:rPr>
              <a:t>Chart 2</a:t>
            </a:r>
            <a:r>
              <a:rPr lang="en-GB" sz="2500" dirty="0">
                <a:latin typeface="Arial" panose="020B0604020202020204" pitchFamily="34" charset="0"/>
                <a:cs typeface="Arial" panose="020B0604020202020204" pitchFamily="34" charset="0"/>
              </a:rPr>
              <a:t>  UK public-sector net debt-to-GDP ratio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462B651-72ED-4E53-BFCD-0A07A41D3C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530" y="5756634"/>
            <a:ext cx="9694470" cy="577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685766" indent="-228589" defTabSz="914354" eaLnBrk="0" fontAlgn="base" hangingPunct="0">
              <a:spcBef>
                <a:spcPct val="0"/>
              </a:spcBef>
              <a:spcAft>
                <a:spcPts val="300"/>
              </a:spcAft>
              <a:defRPr/>
            </a:pPr>
            <a:r>
              <a:rPr lang="en-GB" sz="1400" i="1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Notes</a:t>
            </a:r>
            <a:r>
              <a:rPr lang="en-GB" sz="1500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:</a:t>
            </a:r>
            <a:r>
              <a:rPr lang="en-GB" sz="1400" i="1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 </a:t>
            </a:r>
            <a:r>
              <a:rPr lang="en-GB" sz="1400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Data relate to financial years; f</a:t>
            </a:r>
            <a:r>
              <a:rPr lang="en-GB" altLang="en-US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igures exclude public banks; data from </a:t>
            </a:r>
            <a:r>
              <a:rPr lang="en-GB" sz="1400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2023/24 are forecasts</a:t>
            </a:r>
            <a:r>
              <a:rPr lang="en-GB" altLang="en-US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400" spc="-1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685766" indent="-228589" defTabSz="914354" eaLnBrk="0" fontAlgn="base" hangingPunct="0">
              <a:spcBef>
                <a:spcPct val="0"/>
              </a:spcBef>
              <a:spcAft>
                <a:spcPts val="300"/>
              </a:spcAft>
              <a:defRPr/>
            </a:pPr>
            <a:r>
              <a:rPr lang="en-GB" sz="1400" i="1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Source</a:t>
            </a:r>
            <a:r>
              <a:rPr lang="en-GB" sz="1400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: </a:t>
            </a:r>
            <a:r>
              <a:rPr lang="en-GB" altLang="en-US" sz="1400" i="1" dirty="0">
                <a:solidFill>
                  <a:prstClr val="black"/>
                </a:solidFill>
                <a:latin typeface="Arial" panose="020B0604020202020204" pitchFamily="34" charset="0"/>
                <a:hlinkClick r:id="rId4"/>
              </a:rPr>
              <a:t>Public Finances Databank</a:t>
            </a:r>
            <a:r>
              <a:rPr lang="en-GB" altLang="en-US" sz="1400" dirty="0">
                <a:solidFill>
                  <a:prstClr val="black"/>
                </a:solidFill>
                <a:latin typeface="Arial" panose="020B0604020202020204" pitchFamily="34" charset="0"/>
              </a:rPr>
              <a:t>, Office for Budget Responsibility (February 2024)</a:t>
            </a:r>
            <a:endParaRPr lang="en-GB" sz="1400" dirty="0">
              <a:solidFill>
                <a:srgbClr val="000000"/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5225141"/>
      </p:ext>
    </p:extLst>
  </p:cSld>
  <p:clrMapOvr>
    <a:masterClrMapping/>
  </p:clrMapOvr>
  <p:transition spd="med">
    <p:pull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</TotalTime>
  <Words>44</Words>
  <Application>Microsoft Office PowerPoint</Application>
  <PresentationFormat>A4 Paper (210x297 mm)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Dean Garratt</dc:creator>
  <cp:lastModifiedBy>John Sloman</cp:lastModifiedBy>
  <cp:revision>7</cp:revision>
  <dcterms:created xsi:type="dcterms:W3CDTF">2023-11-17T11:12:00Z</dcterms:created>
  <dcterms:modified xsi:type="dcterms:W3CDTF">2024-03-04T09:19:56Z</dcterms:modified>
</cp:coreProperties>
</file>