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084507042253522"/>
          <c:y val="4.5889101338432124E-2"/>
          <c:w val="0.83738796414852756"/>
          <c:h val="0.81070745697896751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Unsecured</c:v>
                </c:pt>
              </c:strCache>
            </c:strRef>
          </c:tx>
          <c:spPr>
            <a:solidFill>
              <a:srgbClr val="0000FF"/>
            </a:solidFill>
            <a:ln w="30372">
              <a:noFill/>
            </a:ln>
          </c:spPr>
          <c:invertIfNegative val="0"/>
          <c:cat>
            <c:numRef>
              <c:f>Sheet1!$A$2:$A$100</c:f>
              <c:numCache>
                <c:formatCode>d\-mmm\-yy</c:formatCode>
                <c:ptCount val="99"/>
                <c:pt idx="0">
                  <c:v>34424</c:v>
                </c:pt>
                <c:pt idx="1">
                  <c:v>34515</c:v>
                </c:pt>
                <c:pt idx="2">
                  <c:v>34607</c:v>
                </c:pt>
                <c:pt idx="3">
                  <c:v>34699</c:v>
                </c:pt>
                <c:pt idx="4">
                  <c:v>34789</c:v>
                </c:pt>
                <c:pt idx="5">
                  <c:v>34880</c:v>
                </c:pt>
                <c:pt idx="6">
                  <c:v>34972</c:v>
                </c:pt>
                <c:pt idx="7">
                  <c:v>35064</c:v>
                </c:pt>
                <c:pt idx="8">
                  <c:v>35155</c:v>
                </c:pt>
                <c:pt idx="9">
                  <c:v>35246</c:v>
                </c:pt>
                <c:pt idx="10">
                  <c:v>35338</c:v>
                </c:pt>
                <c:pt idx="11">
                  <c:v>35430</c:v>
                </c:pt>
                <c:pt idx="12">
                  <c:v>35520</c:v>
                </c:pt>
                <c:pt idx="13">
                  <c:v>35611</c:v>
                </c:pt>
                <c:pt idx="14">
                  <c:v>35703</c:v>
                </c:pt>
                <c:pt idx="15">
                  <c:v>35795</c:v>
                </c:pt>
                <c:pt idx="16">
                  <c:v>35885</c:v>
                </c:pt>
                <c:pt idx="17">
                  <c:v>35976</c:v>
                </c:pt>
                <c:pt idx="18">
                  <c:v>36068</c:v>
                </c:pt>
                <c:pt idx="19">
                  <c:v>36160</c:v>
                </c:pt>
                <c:pt idx="20">
                  <c:v>36250</c:v>
                </c:pt>
                <c:pt idx="21">
                  <c:v>36341</c:v>
                </c:pt>
                <c:pt idx="22">
                  <c:v>36433</c:v>
                </c:pt>
                <c:pt idx="23">
                  <c:v>36525</c:v>
                </c:pt>
                <c:pt idx="24">
                  <c:v>36616</c:v>
                </c:pt>
                <c:pt idx="25">
                  <c:v>36707</c:v>
                </c:pt>
                <c:pt idx="26">
                  <c:v>36799</c:v>
                </c:pt>
                <c:pt idx="27">
                  <c:v>36891</c:v>
                </c:pt>
                <c:pt idx="28">
                  <c:v>36981</c:v>
                </c:pt>
                <c:pt idx="29">
                  <c:v>37072</c:v>
                </c:pt>
                <c:pt idx="30">
                  <c:v>37164</c:v>
                </c:pt>
                <c:pt idx="31">
                  <c:v>37256</c:v>
                </c:pt>
                <c:pt idx="32">
                  <c:v>37346</c:v>
                </c:pt>
                <c:pt idx="33">
                  <c:v>37437</c:v>
                </c:pt>
                <c:pt idx="34">
                  <c:v>37529</c:v>
                </c:pt>
                <c:pt idx="35">
                  <c:v>37621</c:v>
                </c:pt>
                <c:pt idx="36">
                  <c:v>37711</c:v>
                </c:pt>
                <c:pt idx="37">
                  <c:v>37802</c:v>
                </c:pt>
                <c:pt idx="38">
                  <c:v>37894</c:v>
                </c:pt>
                <c:pt idx="39">
                  <c:v>37986</c:v>
                </c:pt>
                <c:pt idx="40">
                  <c:v>38077</c:v>
                </c:pt>
                <c:pt idx="41">
                  <c:v>38168</c:v>
                </c:pt>
                <c:pt idx="42">
                  <c:v>38260</c:v>
                </c:pt>
                <c:pt idx="43">
                  <c:v>38352</c:v>
                </c:pt>
                <c:pt idx="44">
                  <c:v>38442</c:v>
                </c:pt>
                <c:pt idx="45">
                  <c:v>38533</c:v>
                </c:pt>
                <c:pt idx="46">
                  <c:v>38625</c:v>
                </c:pt>
                <c:pt idx="47">
                  <c:v>38717</c:v>
                </c:pt>
                <c:pt idx="48">
                  <c:v>38807</c:v>
                </c:pt>
                <c:pt idx="49">
                  <c:v>38898</c:v>
                </c:pt>
                <c:pt idx="50">
                  <c:v>38990</c:v>
                </c:pt>
                <c:pt idx="51">
                  <c:v>39082</c:v>
                </c:pt>
                <c:pt idx="52">
                  <c:v>39172</c:v>
                </c:pt>
                <c:pt idx="53">
                  <c:v>39263</c:v>
                </c:pt>
                <c:pt idx="54">
                  <c:v>39355</c:v>
                </c:pt>
                <c:pt idx="55">
                  <c:v>39447</c:v>
                </c:pt>
                <c:pt idx="56">
                  <c:v>39538</c:v>
                </c:pt>
                <c:pt idx="57">
                  <c:v>39629</c:v>
                </c:pt>
                <c:pt idx="58">
                  <c:v>39721</c:v>
                </c:pt>
                <c:pt idx="59">
                  <c:v>39813</c:v>
                </c:pt>
                <c:pt idx="60">
                  <c:v>39903</c:v>
                </c:pt>
                <c:pt idx="61">
                  <c:v>39994</c:v>
                </c:pt>
                <c:pt idx="62">
                  <c:v>40086</c:v>
                </c:pt>
                <c:pt idx="63">
                  <c:v>40178</c:v>
                </c:pt>
                <c:pt idx="64">
                  <c:v>40268</c:v>
                </c:pt>
                <c:pt idx="65">
                  <c:v>40359</c:v>
                </c:pt>
                <c:pt idx="66">
                  <c:v>40451</c:v>
                </c:pt>
                <c:pt idx="67">
                  <c:v>40543</c:v>
                </c:pt>
                <c:pt idx="68">
                  <c:v>40633</c:v>
                </c:pt>
                <c:pt idx="69">
                  <c:v>40724</c:v>
                </c:pt>
                <c:pt idx="70">
                  <c:v>40816</c:v>
                </c:pt>
                <c:pt idx="71">
                  <c:v>40908</c:v>
                </c:pt>
                <c:pt idx="72">
                  <c:v>40999</c:v>
                </c:pt>
                <c:pt idx="73">
                  <c:v>41090</c:v>
                </c:pt>
                <c:pt idx="74">
                  <c:v>41182</c:v>
                </c:pt>
                <c:pt idx="75">
                  <c:v>41274</c:v>
                </c:pt>
                <c:pt idx="76">
                  <c:v>41364</c:v>
                </c:pt>
                <c:pt idx="77">
                  <c:v>41455</c:v>
                </c:pt>
                <c:pt idx="78">
                  <c:v>41547</c:v>
                </c:pt>
                <c:pt idx="79">
                  <c:v>41639</c:v>
                </c:pt>
                <c:pt idx="80">
                  <c:v>41729</c:v>
                </c:pt>
                <c:pt idx="81">
                  <c:v>41820</c:v>
                </c:pt>
                <c:pt idx="82">
                  <c:v>41912</c:v>
                </c:pt>
                <c:pt idx="83">
                  <c:v>42004</c:v>
                </c:pt>
                <c:pt idx="84">
                  <c:v>42094</c:v>
                </c:pt>
                <c:pt idx="85">
                  <c:v>42185</c:v>
                </c:pt>
                <c:pt idx="86">
                  <c:v>42277</c:v>
                </c:pt>
                <c:pt idx="87">
                  <c:v>42369</c:v>
                </c:pt>
                <c:pt idx="88">
                  <c:v>42460</c:v>
                </c:pt>
                <c:pt idx="89">
                  <c:v>42551</c:v>
                </c:pt>
                <c:pt idx="90">
                  <c:v>42643</c:v>
                </c:pt>
                <c:pt idx="91">
                  <c:v>42735</c:v>
                </c:pt>
                <c:pt idx="92">
                  <c:v>42825</c:v>
                </c:pt>
                <c:pt idx="93">
                  <c:v>42916</c:v>
                </c:pt>
                <c:pt idx="94">
                  <c:v>43008</c:v>
                </c:pt>
                <c:pt idx="95">
                  <c:v>43100</c:v>
                </c:pt>
                <c:pt idx="96">
                  <c:v>43190</c:v>
                </c:pt>
                <c:pt idx="97">
                  <c:v>43281</c:v>
                </c:pt>
                <c:pt idx="98">
                  <c:v>43373</c:v>
                </c:pt>
              </c:numCache>
            </c:numRef>
          </c:cat>
          <c:val>
            <c:numRef>
              <c:f>Sheet1!$B$2:$B$100</c:f>
              <c:numCache>
                <c:formatCode>0.000</c:formatCode>
                <c:ptCount val="99"/>
                <c:pt idx="0">
                  <c:v>6.893697345721514</c:v>
                </c:pt>
                <c:pt idx="1">
                  <c:v>6.9514859055569911</c:v>
                </c:pt>
                <c:pt idx="2">
                  <c:v>7.037494828884812</c:v>
                </c:pt>
                <c:pt idx="3">
                  <c:v>7.139455866669973</c:v>
                </c:pt>
                <c:pt idx="4">
                  <c:v>7.6117362111782203</c:v>
                </c:pt>
                <c:pt idx="5">
                  <c:v>7.7036981386314265</c:v>
                </c:pt>
                <c:pt idx="6">
                  <c:v>7.8237235952316642</c:v>
                </c:pt>
                <c:pt idx="7">
                  <c:v>7.9946983943978758</c:v>
                </c:pt>
                <c:pt idx="8">
                  <c:v>8.0760404441740832</c:v>
                </c:pt>
                <c:pt idx="9">
                  <c:v>8.1715143785740718</c:v>
                </c:pt>
                <c:pt idx="10">
                  <c:v>8.3880672862227836</c:v>
                </c:pt>
                <c:pt idx="11">
                  <c:v>8.4948286091260883</c:v>
                </c:pt>
                <c:pt idx="12">
                  <c:v>8.6597911121644451</c:v>
                </c:pt>
                <c:pt idx="13">
                  <c:v>8.8760765198753777</c:v>
                </c:pt>
                <c:pt idx="14">
                  <c:v>8.9287177975041701</c:v>
                </c:pt>
                <c:pt idx="15">
                  <c:v>9.1897069717889082</c:v>
                </c:pt>
                <c:pt idx="16">
                  <c:v>9.5647669905745722</c:v>
                </c:pt>
                <c:pt idx="17">
                  <c:v>9.805092041301311</c:v>
                </c:pt>
                <c:pt idx="18">
                  <c:v>10.076211375667068</c:v>
                </c:pt>
                <c:pt idx="19">
                  <c:v>10.224789606532438</c:v>
                </c:pt>
                <c:pt idx="20">
                  <c:v>10.520714700986755</c:v>
                </c:pt>
                <c:pt idx="21">
                  <c:v>10.714056718517414</c:v>
                </c:pt>
                <c:pt idx="22">
                  <c:v>10.945044770521775</c:v>
                </c:pt>
                <c:pt idx="23">
                  <c:v>11.168996409861535</c:v>
                </c:pt>
                <c:pt idx="24">
                  <c:v>11.415704611632101</c:v>
                </c:pt>
                <c:pt idx="25">
                  <c:v>11.492728497235339</c:v>
                </c:pt>
                <c:pt idx="26">
                  <c:v>11.548277941352728</c:v>
                </c:pt>
                <c:pt idx="27">
                  <c:v>11.673663251452025</c:v>
                </c:pt>
                <c:pt idx="28">
                  <c:v>11.747664010747462</c:v>
                </c:pt>
                <c:pt idx="29">
                  <c:v>11.98392924106499</c:v>
                </c:pt>
                <c:pt idx="30">
                  <c:v>12.164277368908945</c:v>
                </c:pt>
                <c:pt idx="31">
                  <c:v>12.44082260016663</c:v>
                </c:pt>
                <c:pt idx="32">
                  <c:v>12.64766797615585</c:v>
                </c:pt>
                <c:pt idx="33">
                  <c:v>12.789498538184294</c:v>
                </c:pt>
                <c:pt idx="34">
                  <c:v>13.100278276827559</c:v>
                </c:pt>
                <c:pt idx="35">
                  <c:v>13.246731070301854</c:v>
                </c:pt>
                <c:pt idx="36">
                  <c:v>12.997888546928815</c:v>
                </c:pt>
                <c:pt idx="37">
                  <c:v>13.196660171460303</c:v>
                </c:pt>
                <c:pt idx="38">
                  <c:v>13.285328066148752</c:v>
                </c:pt>
                <c:pt idx="39">
                  <c:v>13.263202292292908</c:v>
                </c:pt>
                <c:pt idx="40">
                  <c:v>13.401214347477577</c:v>
                </c:pt>
                <c:pt idx="41">
                  <c:v>13.548425228386407</c:v>
                </c:pt>
                <c:pt idx="42">
                  <c:v>13.683373783328964</c:v>
                </c:pt>
                <c:pt idx="43">
                  <c:v>13.849521728996523</c:v>
                </c:pt>
                <c:pt idx="44">
                  <c:v>14.041638626996908</c:v>
                </c:pt>
                <c:pt idx="45">
                  <c:v>14.063218245461616</c:v>
                </c:pt>
                <c:pt idx="46">
                  <c:v>13.985576634029817</c:v>
                </c:pt>
                <c:pt idx="47">
                  <c:v>13.794893692398864</c:v>
                </c:pt>
                <c:pt idx="48">
                  <c:v>13.547862810431004</c:v>
                </c:pt>
                <c:pt idx="49">
                  <c:v>13.368958929276205</c:v>
                </c:pt>
                <c:pt idx="50">
                  <c:v>13.18101630442273</c:v>
                </c:pt>
                <c:pt idx="51">
                  <c:v>13.024676956576906</c:v>
                </c:pt>
                <c:pt idx="52">
                  <c:v>12.876181330427242</c:v>
                </c:pt>
                <c:pt idx="53">
                  <c:v>12.731354010136176</c:v>
                </c:pt>
                <c:pt idx="54">
                  <c:v>12.700785344964272</c:v>
                </c:pt>
                <c:pt idx="55">
                  <c:v>12.692725383115292</c:v>
                </c:pt>
                <c:pt idx="56">
                  <c:v>13.007007327296579</c:v>
                </c:pt>
                <c:pt idx="57">
                  <c:v>12.868114389998162</c:v>
                </c:pt>
                <c:pt idx="58">
                  <c:v>13.147924646448834</c:v>
                </c:pt>
                <c:pt idx="59">
                  <c:v>12.883752079382402</c:v>
                </c:pt>
                <c:pt idx="60">
                  <c:v>11.958493884403229</c:v>
                </c:pt>
                <c:pt idx="61">
                  <c:v>11.997815374623871</c:v>
                </c:pt>
                <c:pt idx="62">
                  <c:v>11.861480014287105</c:v>
                </c:pt>
                <c:pt idx="63">
                  <c:v>11.680424248298706</c:v>
                </c:pt>
                <c:pt idx="64">
                  <c:v>11.895960571753573</c:v>
                </c:pt>
                <c:pt idx="65">
                  <c:v>11.460748762082753</c:v>
                </c:pt>
                <c:pt idx="66">
                  <c:v>11.179238384699023</c:v>
                </c:pt>
                <c:pt idx="67">
                  <c:v>10.87223285412097</c:v>
                </c:pt>
                <c:pt idx="68">
                  <c:v>10.504830572265735</c:v>
                </c:pt>
                <c:pt idx="69">
                  <c:v>10.263933060285643</c:v>
                </c:pt>
                <c:pt idx="70">
                  <c:v>10.023023537214643</c:v>
                </c:pt>
                <c:pt idx="71">
                  <c:v>9.7633632625660827</c:v>
                </c:pt>
                <c:pt idx="72">
                  <c:v>9.6673818312655744</c:v>
                </c:pt>
                <c:pt idx="73">
                  <c:v>9.52883756481849</c:v>
                </c:pt>
                <c:pt idx="74">
                  <c:v>9.3714835119339437</c:v>
                </c:pt>
                <c:pt idx="75">
                  <c:v>9.2658418795373265</c:v>
                </c:pt>
                <c:pt idx="76">
                  <c:v>9.1371211483217767</c:v>
                </c:pt>
                <c:pt idx="77">
                  <c:v>9.0565836840530682</c:v>
                </c:pt>
                <c:pt idx="78">
                  <c:v>9.0932499708954069</c:v>
                </c:pt>
                <c:pt idx="79">
                  <c:v>8.990108138827841</c:v>
                </c:pt>
                <c:pt idx="80">
                  <c:v>8.9809402880979619</c:v>
                </c:pt>
                <c:pt idx="81">
                  <c:v>8.9175426069532762</c:v>
                </c:pt>
                <c:pt idx="82">
                  <c:v>9.0370407670658235</c:v>
                </c:pt>
                <c:pt idx="83">
                  <c:v>9.1589469146747131</c:v>
                </c:pt>
                <c:pt idx="84">
                  <c:v>9.286394463712524</c:v>
                </c:pt>
                <c:pt idx="85">
                  <c:v>9.3203862752638553</c:v>
                </c:pt>
                <c:pt idx="86">
                  <c:v>9.3613502767583032</c:v>
                </c:pt>
                <c:pt idx="87">
                  <c:v>9.4327630141589029</c:v>
                </c:pt>
                <c:pt idx="88">
                  <c:v>9.5618302183533892</c:v>
                </c:pt>
                <c:pt idx="89">
                  <c:v>9.6629126072603828</c:v>
                </c:pt>
                <c:pt idx="90">
                  <c:v>9.7198102679718268</c:v>
                </c:pt>
                <c:pt idx="91">
                  <c:v>9.8038409280618062</c:v>
                </c:pt>
                <c:pt idx="92">
                  <c:v>9.9182614128180333</c:v>
                </c:pt>
                <c:pt idx="93">
                  <c:v>9.9750273674388907</c:v>
                </c:pt>
                <c:pt idx="94">
                  <c:v>10.03387771037684</c:v>
                </c:pt>
                <c:pt idx="95">
                  <c:v>10.110073579169693</c:v>
                </c:pt>
                <c:pt idx="96">
                  <c:v>10.144238335871689</c:v>
                </c:pt>
                <c:pt idx="97">
                  <c:v>10.222092105231582</c:v>
                </c:pt>
                <c:pt idx="98">
                  <c:v>10.263175472032222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18-487E-93FD-FD3BD6D83B79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Secured</c:v>
                </c:pt>
              </c:strCache>
            </c:strRef>
          </c:tx>
          <c:spPr>
            <a:solidFill>
              <a:srgbClr val="FF0000"/>
            </a:solidFill>
            <a:ln w="30372">
              <a:noFill/>
            </a:ln>
          </c:spPr>
          <c:invertIfNegative val="0"/>
          <c:cat>
            <c:numRef>
              <c:f>Sheet1!$A$2:$A$100</c:f>
              <c:numCache>
                <c:formatCode>d\-mmm\-yy</c:formatCode>
                <c:ptCount val="99"/>
                <c:pt idx="0">
                  <c:v>34424</c:v>
                </c:pt>
                <c:pt idx="1">
                  <c:v>34515</c:v>
                </c:pt>
                <c:pt idx="2">
                  <c:v>34607</c:v>
                </c:pt>
                <c:pt idx="3">
                  <c:v>34699</c:v>
                </c:pt>
                <c:pt idx="4">
                  <c:v>34789</c:v>
                </c:pt>
                <c:pt idx="5">
                  <c:v>34880</c:v>
                </c:pt>
                <c:pt idx="6">
                  <c:v>34972</c:v>
                </c:pt>
                <c:pt idx="7">
                  <c:v>35064</c:v>
                </c:pt>
                <c:pt idx="8">
                  <c:v>35155</c:v>
                </c:pt>
                <c:pt idx="9">
                  <c:v>35246</c:v>
                </c:pt>
                <c:pt idx="10">
                  <c:v>35338</c:v>
                </c:pt>
                <c:pt idx="11">
                  <c:v>35430</c:v>
                </c:pt>
                <c:pt idx="12">
                  <c:v>35520</c:v>
                </c:pt>
                <c:pt idx="13">
                  <c:v>35611</c:v>
                </c:pt>
                <c:pt idx="14">
                  <c:v>35703</c:v>
                </c:pt>
                <c:pt idx="15">
                  <c:v>35795</c:v>
                </c:pt>
                <c:pt idx="16">
                  <c:v>35885</c:v>
                </c:pt>
                <c:pt idx="17">
                  <c:v>35976</c:v>
                </c:pt>
                <c:pt idx="18">
                  <c:v>36068</c:v>
                </c:pt>
                <c:pt idx="19">
                  <c:v>36160</c:v>
                </c:pt>
                <c:pt idx="20">
                  <c:v>36250</c:v>
                </c:pt>
                <c:pt idx="21">
                  <c:v>36341</c:v>
                </c:pt>
                <c:pt idx="22">
                  <c:v>36433</c:v>
                </c:pt>
                <c:pt idx="23">
                  <c:v>36525</c:v>
                </c:pt>
                <c:pt idx="24">
                  <c:v>36616</c:v>
                </c:pt>
                <c:pt idx="25">
                  <c:v>36707</c:v>
                </c:pt>
                <c:pt idx="26">
                  <c:v>36799</c:v>
                </c:pt>
                <c:pt idx="27">
                  <c:v>36891</c:v>
                </c:pt>
                <c:pt idx="28">
                  <c:v>36981</c:v>
                </c:pt>
                <c:pt idx="29">
                  <c:v>37072</c:v>
                </c:pt>
                <c:pt idx="30">
                  <c:v>37164</c:v>
                </c:pt>
                <c:pt idx="31">
                  <c:v>37256</c:v>
                </c:pt>
                <c:pt idx="32">
                  <c:v>37346</c:v>
                </c:pt>
                <c:pt idx="33">
                  <c:v>37437</c:v>
                </c:pt>
                <c:pt idx="34">
                  <c:v>37529</c:v>
                </c:pt>
                <c:pt idx="35">
                  <c:v>37621</c:v>
                </c:pt>
                <c:pt idx="36">
                  <c:v>37711</c:v>
                </c:pt>
                <c:pt idx="37">
                  <c:v>37802</c:v>
                </c:pt>
                <c:pt idx="38">
                  <c:v>37894</c:v>
                </c:pt>
                <c:pt idx="39">
                  <c:v>37986</c:v>
                </c:pt>
                <c:pt idx="40">
                  <c:v>38077</c:v>
                </c:pt>
                <c:pt idx="41">
                  <c:v>38168</c:v>
                </c:pt>
                <c:pt idx="42">
                  <c:v>38260</c:v>
                </c:pt>
                <c:pt idx="43">
                  <c:v>38352</c:v>
                </c:pt>
                <c:pt idx="44">
                  <c:v>38442</c:v>
                </c:pt>
                <c:pt idx="45">
                  <c:v>38533</c:v>
                </c:pt>
                <c:pt idx="46">
                  <c:v>38625</c:v>
                </c:pt>
                <c:pt idx="47">
                  <c:v>38717</c:v>
                </c:pt>
                <c:pt idx="48">
                  <c:v>38807</c:v>
                </c:pt>
                <c:pt idx="49">
                  <c:v>38898</c:v>
                </c:pt>
                <c:pt idx="50">
                  <c:v>38990</c:v>
                </c:pt>
                <c:pt idx="51">
                  <c:v>39082</c:v>
                </c:pt>
                <c:pt idx="52">
                  <c:v>39172</c:v>
                </c:pt>
                <c:pt idx="53">
                  <c:v>39263</c:v>
                </c:pt>
                <c:pt idx="54">
                  <c:v>39355</c:v>
                </c:pt>
                <c:pt idx="55">
                  <c:v>39447</c:v>
                </c:pt>
                <c:pt idx="56">
                  <c:v>39538</c:v>
                </c:pt>
                <c:pt idx="57">
                  <c:v>39629</c:v>
                </c:pt>
                <c:pt idx="58">
                  <c:v>39721</c:v>
                </c:pt>
                <c:pt idx="59">
                  <c:v>39813</c:v>
                </c:pt>
                <c:pt idx="60">
                  <c:v>39903</c:v>
                </c:pt>
                <c:pt idx="61">
                  <c:v>39994</c:v>
                </c:pt>
                <c:pt idx="62">
                  <c:v>40086</c:v>
                </c:pt>
                <c:pt idx="63">
                  <c:v>40178</c:v>
                </c:pt>
                <c:pt idx="64">
                  <c:v>40268</c:v>
                </c:pt>
                <c:pt idx="65">
                  <c:v>40359</c:v>
                </c:pt>
                <c:pt idx="66">
                  <c:v>40451</c:v>
                </c:pt>
                <c:pt idx="67">
                  <c:v>40543</c:v>
                </c:pt>
                <c:pt idx="68">
                  <c:v>40633</c:v>
                </c:pt>
                <c:pt idx="69">
                  <c:v>40724</c:v>
                </c:pt>
                <c:pt idx="70">
                  <c:v>40816</c:v>
                </c:pt>
                <c:pt idx="71">
                  <c:v>40908</c:v>
                </c:pt>
                <c:pt idx="72">
                  <c:v>40999</c:v>
                </c:pt>
                <c:pt idx="73">
                  <c:v>41090</c:v>
                </c:pt>
                <c:pt idx="74">
                  <c:v>41182</c:v>
                </c:pt>
                <c:pt idx="75">
                  <c:v>41274</c:v>
                </c:pt>
                <c:pt idx="76">
                  <c:v>41364</c:v>
                </c:pt>
                <c:pt idx="77">
                  <c:v>41455</c:v>
                </c:pt>
                <c:pt idx="78">
                  <c:v>41547</c:v>
                </c:pt>
                <c:pt idx="79">
                  <c:v>41639</c:v>
                </c:pt>
                <c:pt idx="80">
                  <c:v>41729</c:v>
                </c:pt>
                <c:pt idx="81">
                  <c:v>41820</c:v>
                </c:pt>
                <c:pt idx="82">
                  <c:v>41912</c:v>
                </c:pt>
                <c:pt idx="83">
                  <c:v>42004</c:v>
                </c:pt>
                <c:pt idx="84">
                  <c:v>42094</c:v>
                </c:pt>
                <c:pt idx="85">
                  <c:v>42185</c:v>
                </c:pt>
                <c:pt idx="86">
                  <c:v>42277</c:v>
                </c:pt>
                <c:pt idx="87">
                  <c:v>42369</c:v>
                </c:pt>
                <c:pt idx="88">
                  <c:v>42460</c:v>
                </c:pt>
                <c:pt idx="89">
                  <c:v>42551</c:v>
                </c:pt>
                <c:pt idx="90">
                  <c:v>42643</c:v>
                </c:pt>
                <c:pt idx="91">
                  <c:v>42735</c:v>
                </c:pt>
                <c:pt idx="92">
                  <c:v>42825</c:v>
                </c:pt>
                <c:pt idx="93">
                  <c:v>42916</c:v>
                </c:pt>
                <c:pt idx="94">
                  <c:v>43008</c:v>
                </c:pt>
                <c:pt idx="95">
                  <c:v>43100</c:v>
                </c:pt>
                <c:pt idx="96">
                  <c:v>43190</c:v>
                </c:pt>
                <c:pt idx="97">
                  <c:v>43281</c:v>
                </c:pt>
                <c:pt idx="98">
                  <c:v>43373</c:v>
                </c:pt>
              </c:numCache>
            </c:numRef>
          </c:cat>
          <c:val>
            <c:numRef>
              <c:f>Sheet1!$C$2:$C$100</c:f>
              <c:numCache>
                <c:formatCode>0.000</c:formatCode>
                <c:ptCount val="99"/>
                <c:pt idx="0">
                  <c:v>46.219464708900979</c:v>
                </c:pt>
                <c:pt idx="1">
                  <c:v>46.17674636363752</c:v>
                </c:pt>
                <c:pt idx="2">
                  <c:v>46.192487454151546</c:v>
                </c:pt>
                <c:pt idx="3">
                  <c:v>46.097195010044395</c:v>
                </c:pt>
                <c:pt idx="4">
                  <c:v>46.078547996443575</c:v>
                </c:pt>
                <c:pt idx="5">
                  <c:v>45.973537812040668</c:v>
                </c:pt>
                <c:pt idx="6">
                  <c:v>45.805714449626258</c:v>
                </c:pt>
                <c:pt idx="7">
                  <c:v>45.536397743273767</c:v>
                </c:pt>
                <c:pt idx="8">
                  <c:v>45.281609950764931</c:v>
                </c:pt>
                <c:pt idx="9">
                  <c:v>45.016867569013044</c:v>
                </c:pt>
                <c:pt idx="10">
                  <c:v>44.786576933714386</c:v>
                </c:pt>
                <c:pt idx="11">
                  <c:v>44.720133889434955</c:v>
                </c:pt>
                <c:pt idx="12">
                  <c:v>44.758527365879182</c:v>
                </c:pt>
                <c:pt idx="13">
                  <c:v>44.779121672132987</c:v>
                </c:pt>
                <c:pt idx="14">
                  <c:v>44.542993611927521</c:v>
                </c:pt>
                <c:pt idx="15">
                  <c:v>44.673656124170535</c:v>
                </c:pt>
                <c:pt idx="16">
                  <c:v>44.697936077170951</c:v>
                </c:pt>
                <c:pt idx="17">
                  <c:v>44.81264401589781</c:v>
                </c:pt>
                <c:pt idx="18">
                  <c:v>45.157622008378226</c:v>
                </c:pt>
                <c:pt idx="19">
                  <c:v>45.208012606457778</c:v>
                </c:pt>
                <c:pt idx="20">
                  <c:v>45.441431791212381</c:v>
                </c:pt>
                <c:pt idx="21">
                  <c:v>45.869909829217072</c:v>
                </c:pt>
                <c:pt idx="22">
                  <c:v>46.362004437985405</c:v>
                </c:pt>
                <c:pt idx="23">
                  <c:v>46.989792059024907</c:v>
                </c:pt>
                <c:pt idx="24">
                  <c:v>47.476253436024976</c:v>
                </c:pt>
                <c:pt idx="25">
                  <c:v>47.673666199444234</c:v>
                </c:pt>
                <c:pt idx="26">
                  <c:v>47.788857928884077</c:v>
                </c:pt>
                <c:pt idx="27">
                  <c:v>48.148926736439741</c:v>
                </c:pt>
                <c:pt idx="28">
                  <c:v>48.782081738234496</c:v>
                </c:pt>
                <c:pt idx="29">
                  <c:v>49.464187844347649</c:v>
                </c:pt>
                <c:pt idx="30">
                  <c:v>50.285830750650995</c:v>
                </c:pt>
                <c:pt idx="31">
                  <c:v>51.047551757813366</c:v>
                </c:pt>
                <c:pt idx="32">
                  <c:v>51.963007222633017</c:v>
                </c:pt>
                <c:pt idx="33">
                  <c:v>53.106879214438983</c:v>
                </c:pt>
                <c:pt idx="34">
                  <c:v>54.532224799653548</c:v>
                </c:pt>
                <c:pt idx="35">
                  <c:v>55.652788438454181</c:v>
                </c:pt>
                <c:pt idx="36">
                  <c:v>56.708965138119019</c:v>
                </c:pt>
                <c:pt idx="37">
                  <c:v>57.692547818629301</c:v>
                </c:pt>
                <c:pt idx="38">
                  <c:v>58.941966719840821</c:v>
                </c:pt>
                <c:pt idx="39">
                  <c:v>60.356896649510681</c:v>
                </c:pt>
                <c:pt idx="40">
                  <c:v>61.796259128118713</c:v>
                </c:pt>
                <c:pt idx="41">
                  <c:v>62.903919450581668</c:v>
                </c:pt>
                <c:pt idx="42">
                  <c:v>64.048192511741007</c:v>
                </c:pt>
                <c:pt idx="43">
                  <c:v>65.284258569498206</c:v>
                </c:pt>
                <c:pt idx="44">
                  <c:v>65.975678773524109</c:v>
                </c:pt>
                <c:pt idx="45">
                  <c:v>66.747494462304246</c:v>
                </c:pt>
                <c:pt idx="46">
                  <c:v>67.337806786137961</c:v>
                </c:pt>
                <c:pt idx="47">
                  <c:v>67.827612253582885</c:v>
                </c:pt>
                <c:pt idx="48">
                  <c:v>68.37265241142147</c:v>
                </c:pt>
                <c:pt idx="49">
                  <c:v>69.201812015605412</c:v>
                </c:pt>
                <c:pt idx="50">
                  <c:v>70.338285761539197</c:v>
                </c:pt>
                <c:pt idx="51">
                  <c:v>71.681463017309483</c:v>
                </c:pt>
                <c:pt idx="52">
                  <c:v>72.516458038576744</c:v>
                </c:pt>
                <c:pt idx="53">
                  <c:v>73.510874188485928</c:v>
                </c:pt>
                <c:pt idx="54">
                  <c:v>74.676720380481441</c:v>
                </c:pt>
                <c:pt idx="55">
                  <c:v>74.945732632171698</c:v>
                </c:pt>
                <c:pt idx="56">
                  <c:v>74.48142578312482</c:v>
                </c:pt>
                <c:pt idx="57">
                  <c:v>74.487456514438151</c:v>
                </c:pt>
                <c:pt idx="58">
                  <c:v>74.655349157814726</c:v>
                </c:pt>
                <c:pt idx="59">
                  <c:v>74.998734013758735</c:v>
                </c:pt>
                <c:pt idx="60">
                  <c:v>75.85316172355904</c:v>
                </c:pt>
                <c:pt idx="61">
                  <c:v>76.580738498922202</c:v>
                </c:pt>
                <c:pt idx="62">
                  <c:v>77.165308309250904</c:v>
                </c:pt>
                <c:pt idx="63">
                  <c:v>77.483666869848221</c:v>
                </c:pt>
                <c:pt idx="64">
                  <c:v>77.302941265914853</c:v>
                </c:pt>
                <c:pt idx="65">
                  <c:v>76.595192407526341</c:v>
                </c:pt>
                <c:pt idx="66">
                  <c:v>76.085165097188934</c:v>
                </c:pt>
                <c:pt idx="67">
                  <c:v>75.441489770489582</c:v>
                </c:pt>
                <c:pt idx="68">
                  <c:v>74.519400051011843</c:v>
                </c:pt>
                <c:pt idx="69">
                  <c:v>74.039180758105729</c:v>
                </c:pt>
                <c:pt idx="70">
                  <c:v>73.556952605595043</c:v>
                </c:pt>
                <c:pt idx="71">
                  <c:v>73.05201557147079</c:v>
                </c:pt>
                <c:pt idx="72">
                  <c:v>73.101916406909666</c:v>
                </c:pt>
                <c:pt idx="73">
                  <c:v>73.509483421705525</c:v>
                </c:pt>
                <c:pt idx="74">
                  <c:v>72.832294532849545</c:v>
                </c:pt>
                <c:pt idx="75">
                  <c:v>72.256829340121115</c:v>
                </c:pt>
                <c:pt idx="76">
                  <c:v>71.669988490581929</c:v>
                </c:pt>
                <c:pt idx="77">
                  <c:v>71.039509569108034</c:v>
                </c:pt>
                <c:pt idx="78">
                  <c:v>70.561119359802177</c:v>
                </c:pt>
                <c:pt idx="79">
                  <c:v>70.17436087267302</c:v>
                </c:pt>
                <c:pt idx="80">
                  <c:v>69.685693461209794</c:v>
                </c:pt>
                <c:pt idx="81">
                  <c:v>69.085479594604323</c:v>
                </c:pt>
                <c:pt idx="82">
                  <c:v>68.573804032153006</c:v>
                </c:pt>
                <c:pt idx="83">
                  <c:v>68.049796805825537</c:v>
                </c:pt>
                <c:pt idx="84">
                  <c:v>67.928903750699106</c:v>
                </c:pt>
                <c:pt idx="85">
                  <c:v>67.765510831944624</c:v>
                </c:pt>
                <c:pt idx="86">
                  <c:v>67.786427452044578</c:v>
                </c:pt>
                <c:pt idx="87">
                  <c:v>67.885616869364966</c:v>
                </c:pt>
                <c:pt idx="88">
                  <c:v>68.019405706761688</c:v>
                </c:pt>
                <c:pt idx="89">
                  <c:v>67.793697018102989</c:v>
                </c:pt>
                <c:pt idx="90">
                  <c:v>67.639355009751711</c:v>
                </c:pt>
                <c:pt idx="91">
                  <c:v>67.155160333156644</c:v>
                </c:pt>
                <c:pt idx="92">
                  <c:v>66.984812371875407</c:v>
                </c:pt>
                <c:pt idx="93">
                  <c:v>66.887811156962513</c:v>
                </c:pt>
                <c:pt idx="94">
                  <c:v>66.754548824816155</c:v>
                </c:pt>
                <c:pt idx="95">
                  <c:v>66.6324978813239</c:v>
                </c:pt>
                <c:pt idx="96">
                  <c:v>66.610701772652106</c:v>
                </c:pt>
                <c:pt idx="97">
                  <c:v>66.251550805218855</c:v>
                </c:pt>
                <c:pt idx="98">
                  <c:v>66.316222320483533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18-487E-93FD-FD3BD6D83B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206617224"/>
        <c:axId val="1"/>
      </c:barChart>
      <c:catAx>
        <c:axId val="206617224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ln w="3037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0"/>
        <c:auto val="0"/>
        <c:lblAlgn val="ctr"/>
        <c:lblOffset val="100"/>
        <c:tickLblSkip val="12"/>
        <c:tickMarkSkip val="12"/>
        <c:noMultiLvlLbl val="0"/>
      </c:catAx>
      <c:valAx>
        <c:axId val="1"/>
        <c:scaling>
          <c:orientation val="minMax"/>
          <c:max val="100"/>
          <c:min val="0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/>
                  <a:t>% of GDP </a:t>
                </a:r>
              </a:p>
            </c:rich>
          </c:tx>
          <c:layout>
            <c:manualLayout>
              <c:xMode val="edge"/>
              <c:yMode val="edge"/>
              <c:x val="0"/>
              <c:y val="0.34416828829293233"/>
            </c:manualLayout>
          </c:layout>
          <c:overlay val="0"/>
          <c:spPr>
            <a:noFill/>
            <a:ln w="30372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3037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617224"/>
        <c:crosses val="autoZero"/>
        <c:crossBetween val="between"/>
        <c:majorUnit val="20"/>
        <c:minorUnit val="10"/>
      </c:valAx>
      <c:spPr>
        <a:solidFill>
          <a:srgbClr val="FFFFFF"/>
        </a:solidFill>
        <a:ln w="9525">
          <a:solidFill>
            <a:schemeClr val="bg1">
              <a:lumMod val="85000"/>
            </a:schemeClr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2018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18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4562096346102804"/>
          <c:y val="6.7119196466112807E-2"/>
          <c:w val="0.25157894736842107"/>
          <c:h val="0.11456628477905073"/>
        </c:manualLayout>
      </c:layout>
      <c:overlay val="0"/>
      <c:spPr>
        <a:noFill/>
        <a:ln w="3797">
          <a:solidFill>
            <a:srgbClr val="800080"/>
          </a:solidFill>
          <a:prstDash val="solid"/>
        </a:ln>
      </c:spPr>
      <c:txPr>
        <a:bodyPr/>
        <a:lstStyle/>
        <a:p>
          <a:pPr>
            <a:defRPr sz="2018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54" b="1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A5C5CD7-B7CD-46F5-A394-D2AFD73D9CF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184A03-2E30-43F7-9672-08DF65ECD08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CC88E54-7793-4BB1-8F81-33AFAC490C89}" type="datetimeFigureOut">
              <a:rPr lang="en-GB"/>
              <a:pPr>
                <a:defRPr/>
              </a:pPr>
              <a:t>21/12/2018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E035083-E93B-4210-BE13-B3A32CC4BAE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19A6CB7-3297-4E3D-8967-CBC78B193E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9B925D-0ED4-4848-A63D-D145FBFCB67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71C318-E2CB-4B58-A0DD-6A57270A26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91A4C8A-323A-4E13-AA6C-8B2A26E74D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96F704C-3D79-4469-91BA-904B8240BBE6}" type="slidenum">
              <a:rPr lang="en-GB" altLang="en-US" smtClean="0">
                <a:solidFill>
                  <a:srgbClr val="000000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 smtClean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CB69B-5666-41D4-897C-640C2C8B7015}" type="datetimeFigureOut">
              <a:rPr lang="en-GB"/>
              <a:pPr>
                <a:defRPr/>
              </a:pPr>
              <a:t>21/12/2018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AA0E3-54BC-43AF-845F-6ADF2AD9E3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192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BAC90-15AA-4989-9739-D89614EE4F6C}" type="datetimeFigureOut">
              <a:rPr lang="en-GB"/>
              <a:pPr>
                <a:defRPr/>
              </a:pPr>
              <a:t>21/12/2018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E5F02-63D6-4710-93D2-633723AA96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677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A41B4-CF39-4DAB-88C8-1EE5392AB067}" type="datetimeFigureOut">
              <a:rPr lang="en-GB"/>
              <a:pPr>
                <a:defRPr/>
              </a:pPr>
              <a:t>21/12/2018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46F85-D7EB-44DE-8993-2E4B7FCFA9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674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D8F2F-994F-407F-B1C9-C7E12A352829}" type="datetimeFigureOut">
              <a:rPr lang="en-GB"/>
              <a:pPr>
                <a:defRPr/>
              </a:pPr>
              <a:t>21/12/2018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D079D-5C6A-4D11-BEB9-6D090B2F3D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371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ABAAD-F2DF-449F-8B02-5E23D89EFFB3}" type="datetimeFigureOut">
              <a:rPr lang="en-GB"/>
              <a:pPr>
                <a:defRPr/>
              </a:pPr>
              <a:t>21/12/2018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81F05-74B6-4C1F-BF2A-50B2C8D5E4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311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D8015-6A2B-44B9-8B00-118061AAB9B2}" type="datetimeFigureOut">
              <a:rPr lang="en-GB"/>
              <a:pPr>
                <a:defRPr/>
              </a:pPr>
              <a:t>21/12/2018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9CF48-CBC9-4C8B-A3EB-A2CBBE86DB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799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8F430-0B87-40AC-932C-46A915438341}" type="datetimeFigureOut">
              <a:rPr lang="en-GB"/>
              <a:pPr>
                <a:defRPr/>
              </a:pPr>
              <a:t>21/12/2018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E8B53-4A96-48CA-A9DA-9C71EE046D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585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9DA98-5F0F-4EEC-B9BC-C3188B27B07D}" type="datetimeFigureOut">
              <a:rPr lang="en-GB"/>
              <a:pPr>
                <a:defRPr/>
              </a:pPr>
              <a:t>21/12/2018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F7B9D-BD87-4265-879E-CBFF69A9DA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918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82759-FC20-4A77-AF04-F0BB6A182ABD}" type="datetimeFigureOut">
              <a:rPr lang="en-GB"/>
              <a:pPr>
                <a:defRPr/>
              </a:pPr>
              <a:t>21/12/2018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039F9-D757-48A3-B3D5-0B7B64DFCF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139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C1CCA-1735-43E0-8A2B-D9C4CD0B3E5B}" type="datetimeFigureOut">
              <a:rPr lang="en-GB"/>
              <a:pPr>
                <a:defRPr/>
              </a:pPr>
              <a:t>21/12/2018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4C56E-2B3F-4C2C-BC1D-E60F139ED0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76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A2410-D95D-4A05-8043-5D8603B4373A}" type="datetimeFigureOut">
              <a:rPr lang="en-GB"/>
              <a:pPr>
                <a:defRPr/>
              </a:pPr>
              <a:t>21/12/2018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3A53C-B5D0-4B9F-9767-1C86BE9147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127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5251-D801-44E2-A3D9-536E1ABD7C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A2E8815-2D56-4D02-87B1-1719BFC906A9}" type="datetimeFigureOut">
              <a:rPr lang="en-GB"/>
              <a:pPr>
                <a:defRPr/>
              </a:pPr>
              <a:t>21/12/2018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2D5DA-02D1-42AA-AE09-432C5A4F9B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F6B50-D9CC-40D5-B2BD-E1CED95113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C5A7FC3-434E-496A-9F89-5888984DBF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ankofengland.co.uk/boeapps/iadb/newintermed.asp" TargetMode="External"/><Relationship Id="rId5" Type="http://schemas.openxmlformats.org/officeDocument/2006/relationships/hyperlink" Target="https://www.ons.gov.uk/" TargetMode="External"/><Relationship Id="rId4" Type="http://schemas.openxmlformats.org/officeDocument/2006/relationships/hyperlink" Target="https://www.ons.gov.uk/economy/grossdomesticproductgdp/timeseries/ybha/qna?referrer=search&amp;searchTerm=ybh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4049553"/>
              </p:ext>
            </p:extLst>
          </p:nvPr>
        </p:nvGraphicFramePr>
        <p:xfrm>
          <a:off x="50800" y="50800"/>
          <a:ext cx="9042400" cy="5815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5" name="Rectangle 1"/>
          <p:cNvSpPr>
            <a:spLocks noChangeArrowheads="1"/>
          </p:cNvSpPr>
          <p:nvPr/>
        </p:nvSpPr>
        <p:spPr bwMode="auto">
          <a:xfrm>
            <a:off x="0" y="6396038"/>
            <a:ext cx="91440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500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2. </a:t>
            </a:r>
            <a:r>
              <a:rPr lang="en-GB" altLang="en-US" sz="2500" dirty="0">
                <a:latin typeface="Arial" panose="020B0604020202020204" pitchFamily="34" charset="0"/>
                <a:cs typeface="Times New Roman" panose="02020603050405020304" pitchFamily="18" charset="0"/>
              </a:rPr>
              <a:t>Net lending to individuals outstanding, % of GDP</a:t>
            </a:r>
            <a:endParaRPr lang="en-GB" altLang="en-US" sz="25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1AF65B-B984-47CB-AA10-0A7DB2196E3C}"/>
              </a:ext>
            </a:extLst>
          </p:cNvPr>
          <p:cNvSpPr/>
          <p:nvPr/>
        </p:nvSpPr>
        <p:spPr>
          <a:xfrm>
            <a:off x="130175" y="5781675"/>
            <a:ext cx="9013825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sz="13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Sources: </a:t>
            </a:r>
            <a:r>
              <a:rPr lang="en-GB" altLang="en-US" sz="1300" i="1" dirty="0">
                <a:latin typeface="Arial" panose="020B0604020202020204" pitchFamily="34" charset="0"/>
              </a:rPr>
              <a:t>Time Series Data</a:t>
            </a:r>
            <a:r>
              <a:rPr lang="en-GB" altLang="en-US" sz="1300" dirty="0">
                <a:latin typeface="Arial" panose="020B0604020202020204" pitchFamily="34" charset="0"/>
              </a:rPr>
              <a:t>, series </a:t>
            </a:r>
            <a:r>
              <a:rPr lang="en-GB" altLang="en-US" sz="1300" dirty="0">
                <a:latin typeface="Arial" panose="020B0604020202020204" pitchFamily="34" charset="0"/>
                <a:hlinkClick r:id="rId4"/>
              </a:rPr>
              <a:t>YBHA</a:t>
            </a:r>
            <a:r>
              <a:rPr lang="en-GB" altLang="en-US" sz="1300" dirty="0">
                <a:latin typeface="Arial" panose="020B0604020202020204" pitchFamily="34" charset="0"/>
              </a:rPr>
              <a:t> (</a:t>
            </a:r>
            <a:r>
              <a:rPr lang="en-GB" altLang="en-US" sz="1300" dirty="0">
                <a:latin typeface="Arial" panose="020B0604020202020204" pitchFamily="34" charset="0"/>
                <a:hlinkClick r:id="rId5"/>
              </a:rPr>
              <a:t>Office for National Statistics</a:t>
            </a:r>
            <a:r>
              <a:rPr lang="en-GB" altLang="en-US" sz="1300" dirty="0">
                <a:latin typeface="Arial" panose="020B0604020202020204" pitchFamily="34" charset="0"/>
              </a:rPr>
              <a:t>) </a:t>
            </a:r>
            <a:r>
              <a:rPr lang="en-GB" sz="13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and </a:t>
            </a:r>
            <a:r>
              <a:rPr lang="en-GB" altLang="en-US" sz="13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Statistical Interactive Database</a:t>
            </a:r>
            <a:r>
              <a:rPr lang="en-GB" altLang="en-US" sz="13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en-US" sz="1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series </a:t>
            </a:r>
            <a:r>
              <a:rPr lang="en-GB" sz="1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LPQBI2O</a:t>
            </a:r>
            <a:r>
              <a:rPr lang="en-GB" sz="1400" dirty="0"/>
              <a:t> </a:t>
            </a:r>
            <a:r>
              <a:rPr lang="en-GB" altLang="en-US" sz="1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LPQVTXK, Bank of England, (data published </a:t>
            </a:r>
            <a:r>
              <a:rPr lang="en-GB" altLang="en-US" sz="13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29/11/18, </a:t>
            </a:r>
            <a:r>
              <a:rPr lang="en-GB" altLang="en-US" sz="13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seasonally adjusted). Data exclude credit extended by the Student Loans Company.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514</TotalTime>
  <Words>61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Nottingham Trent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Garratt, Dean</cp:lastModifiedBy>
  <cp:revision>49</cp:revision>
  <dcterms:created xsi:type="dcterms:W3CDTF">2015-12-17T12:14:16Z</dcterms:created>
  <dcterms:modified xsi:type="dcterms:W3CDTF">2018-12-21T10:16:39Z</dcterms:modified>
</cp:coreProperties>
</file>