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3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777"/>
    <a:srgbClr val="660066"/>
    <a:srgbClr val="FFF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6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53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406420351302239E-2"/>
          <c:y val="4.5572649540027307E-2"/>
          <c:w val="0.87337552998182921"/>
          <c:h val="0.861224520474351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Cyclically-adjusted net borrowing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Sheet1!$A$2:$A$56</c:f>
              <c:numCache>
                <c:formatCode>General</c:formatCode>
                <c:ptCount val="55"/>
                <c:pt idx="0">
                  <c:v>1975</c:v>
                </c:pt>
                <c:pt idx="1">
                  <c:v>1976</c:v>
                </c:pt>
                <c:pt idx="2">
                  <c:v>1977</c:v>
                </c:pt>
                <c:pt idx="3">
                  <c:v>1978</c:v>
                </c:pt>
                <c:pt idx="4">
                  <c:v>1979</c:v>
                </c:pt>
                <c:pt idx="5">
                  <c:v>1980</c:v>
                </c:pt>
                <c:pt idx="6">
                  <c:v>1981</c:v>
                </c:pt>
                <c:pt idx="7">
                  <c:v>1982</c:v>
                </c:pt>
                <c:pt idx="8">
                  <c:v>1983</c:v>
                </c:pt>
                <c:pt idx="9">
                  <c:v>1984</c:v>
                </c:pt>
                <c:pt idx="10">
                  <c:v>1985</c:v>
                </c:pt>
                <c:pt idx="11">
                  <c:v>1986</c:v>
                </c:pt>
                <c:pt idx="12">
                  <c:v>1987</c:v>
                </c:pt>
                <c:pt idx="13">
                  <c:v>1988</c:v>
                </c:pt>
                <c:pt idx="14">
                  <c:v>1989</c:v>
                </c:pt>
                <c:pt idx="15">
                  <c:v>1990</c:v>
                </c:pt>
                <c:pt idx="16">
                  <c:v>1991</c:v>
                </c:pt>
                <c:pt idx="17">
                  <c:v>1992</c:v>
                </c:pt>
                <c:pt idx="18">
                  <c:v>1993</c:v>
                </c:pt>
                <c:pt idx="19">
                  <c:v>1994</c:v>
                </c:pt>
                <c:pt idx="20">
                  <c:v>1995</c:v>
                </c:pt>
                <c:pt idx="21">
                  <c:v>1996</c:v>
                </c:pt>
                <c:pt idx="22">
                  <c:v>1997</c:v>
                </c:pt>
                <c:pt idx="23">
                  <c:v>1998</c:v>
                </c:pt>
                <c:pt idx="24">
                  <c:v>1999</c:v>
                </c:pt>
                <c:pt idx="25">
                  <c:v>2000</c:v>
                </c:pt>
                <c:pt idx="26">
                  <c:v>2001</c:v>
                </c:pt>
                <c:pt idx="27">
                  <c:v>2002</c:v>
                </c:pt>
                <c:pt idx="28">
                  <c:v>2003</c:v>
                </c:pt>
                <c:pt idx="29">
                  <c:v>2004</c:v>
                </c:pt>
                <c:pt idx="30">
                  <c:v>2005</c:v>
                </c:pt>
                <c:pt idx="31">
                  <c:v>2006</c:v>
                </c:pt>
                <c:pt idx="32">
                  <c:v>2007</c:v>
                </c:pt>
                <c:pt idx="33">
                  <c:v>2008</c:v>
                </c:pt>
                <c:pt idx="34">
                  <c:v>2009</c:v>
                </c:pt>
                <c:pt idx="35">
                  <c:v>2010</c:v>
                </c:pt>
                <c:pt idx="36">
                  <c:v>2011</c:v>
                </c:pt>
                <c:pt idx="37">
                  <c:v>2012</c:v>
                </c:pt>
                <c:pt idx="38">
                  <c:v>2013</c:v>
                </c:pt>
                <c:pt idx="39">
                  <c:v>2014</c:v>
                </c:pt>
                <c:pt idx="40">
                  <c:v>2015</c:v>
                </c:pt>
                <c:pt idx="41">
                  <c:v>2016</c:v>
                </c:pt>
                <c:pt idx="42">
                  <c:v>2017</c:v>
                </c:pt>
                <c:pt idx="43">
                  <c:v>2018</c:v>
                </c:pt>
                <c:pt idx="44">
                  <c:v>2019</c:v>
                </c:pt>
                <c:pt idx="45">
                  <c:v>2020</c:v>
                </c:pt>
                <c:pt idx="46">
                  <c:v>2021</c:v>
                </c:pt>
                <c:pt idx="47">
                  <c:v>2022</c:v>
                </c:pt>
                <c:pt idx="48">
                  <c:v>2023</c:v>
                </c:pt>
                <c:pt idx="49">
                  <c:v>2024</c:v>
                </c:pt>
                <c:pt idx="50">
                  <c:v>2025</c:v>
                </c:pt>
                <c:pt idx="51">
                  <c:v>2026</c:v>
                </c:pt>
                <c:pt idx="52">
                  <c:v>2027</c:v>
                </c:pt>
                <c:pt idx="53">
                  <c:v>2028</c:v>
                </c:pt>
                <c:pt idx="54">
                  <c:v>2029</c:v>
                </c:pt>
              </c:numCache>
            </c:numRef>
          </c:cat>
          <c:val>
            <c:numRef>
              <c:f>Sheet1!$B$2:$B$56</c:f>
              <c:numCache>
                <c:formatCode>0.0</c:formatCode>
                <c:ptCount val="55"/>
                <c:pt idx="0">
                  <c:v>6.1</c:v>
                </c:pt>
                <c:pt idx="1">
                  <c:v>4.3</c:v>
                </c:pt>
                <c:pt idx="2">
                  <c:v>3.5</c:v>
                </c:pt>
                <c:pt idx="3">
                  <c:v>5.2</c:v>
                </c:pt>
                <c:pt idx="4">
                  <c:v>3.9</c:v>
                </c:pt>
                <c:pt idx="5">
                  <c:v>2.9</c:v>
                </c:pt>
                <c:pt idx="6">
                  <c:v>-0.1</c:v>
                </c:pt>
                <c:pt idx="7">
                  <c:v>0.6</c:v>
                </c:pt>
                <c:pt idx="8">
                  <c:v>2</c:v>
                </c:pt>
                <c:pt idx="9">
                  <c:v>2.8</c:v>
                </c:pt>
                <c:pt idx="10">
                  <c:v>2.1</c:v>
                </c:pt>
                <c:pt idx="11">
                  <c:v>2.1</c:v>
                </c:pt>
                <c:pt idx="12">
                  <c:v>2.2000000000000002</c:v>
                </c:pt>
                <c:pt idx="13">
                  <c:v>1.1000000000000001</c:v>
                </c:pt>
                <c:pt idx="14">
                  <c:v>1.4</c:v>
                </c:pt>
                <c:pt idx="15">
                  <c:v>0.9</c:v>
                </c:pt>
                <c:pt idx="16">
                  <c:v>1.9</c:v>
                </c:pt>
                <c:pt idx="17">
                  <c:v>4.5999999999999996</c:v>
                </c:pt>
                <c:pt idx="18">
                  <c:v>5.3</c:v>
                </c:pt>
                <c:pt idx="19">
                  <c:v>4.8</c:v>
                </c:pt>
                <c:pt idx="20">
                  <c:v>3.7</c:v>
                </c:pt>
                <c:pt idx="21">
                  <c:v>2.9</c:v>
                </c:pt>
                <c:pt idx="22">
                  <c:v>1.6</c:v>
                </c:pt>
                <c:pt idx="23">
                  <c:v>0.7</c:v>
                </c:pt>
                <c:pt idx="24">
                  <c:v>-0.4</c:v>
                </c:pt>
                <c:pt idx="25">
                  <c:v>-0.6</c:v>
                </c:pt>
                <c:pt idx="26">
                  <c:v>1.1000000000000001</c:v>
                </c:pt>
                <c:pt idx="27">
                  <c:v>3.1</c:v>
                </c:pt>
                <c:pt idx="28">
                  <c:v>3.7</c:v>
                </c:pt>
                <c:pt idx="29">
                  <c:v>4.2</c:v>
                </c:pt>
                <c:pt idx="30">
                  <c:v>3.5</c:v>
                </c:pt>
                <c:pt idx="31">
                  <c:v>2.9</c:v>
                </c:pt>
                <c:pt idx="32">
                  <c:v>3.3</c:v>
                </c:pt>
                <c:pt idx="33">
                  <c:v>7</c:v>
                </c:pt>
                <c:pt idx="34">
                  <c:v>8.6</c:v>
                </c:pt>
                <c:pt idx="35">
                  <c:v>6.9</c:v>
                </c:pt>
                <c:pt idx="36">
                  <c:v>5.5</c:v>
                </c:pt>
                <c:pt idx="37">
                  <c:v>5.6</c:v>
                </c:pt>
                <c:pt idx="38">
                  <c:v>4.5</c:v>
                </c:pt>
                <c:pt idx="39">
                  <c:v>4.5999999999999996</c:v>
                </c:pt>
                <c:pt idx="40">
                  <c:v>4</c:v>
                </c:pt>
                <c:pt idx="41">
                  <c:v>2.8</c:v>
                </c:pt>
                <c:pt idx="42">
                  <c:v>2.9</c:v>
                </c:pt>
                <c:pt idx="43">
                  <c:v>2.2999999999999998</c:v>
                </c:pt>
                <c:pt idx="44">
                  <c:v>3.1</c:v>
                </c:pt>
                <c:pt idx="45">
                  <c:v>15</c:v>
                </c:pt>
                <c:pt idx="46">
                  <c:v>6</c:v>
                </c:pt>
                <c:pt idx="47">
                  <c:v>5.7</c:v>
                </c:pt>
                <c:pt idx="48">
                  <c:v>4.7</c:v>
                </c:pt>
                <c:pt idx="49">
                  <c:v>4.4000000000000004</c:v>
                </c:pt>
                <c:pt idx="50">
                  <c:v>3.7</c:v>
                </c:pt>
                <c:pt idx="51">
                  <c:v>3.1</c:v>
                </c:pt>
                <c:pt idx="52">
                  <c:v>2.5</c:v>
                </c:pt>
                <c:pt idx="53">
                  <c:v>2.2999999999999998</c:v>
                </c:pt>
                <c:pt idx="54">
                  <c:v>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EB5-4FAE-9842-44E8E27300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Cyclically-adjusted primary deficit</c:v>
                </c:pt>
              </c:strCache>
            </c:strRef>
          </c:tx>
          <c:spPr>
            <a:ln w="34925">
              <a:solidFill>
                <a:srgbClr val="0066CC"/>
              </a:solidFill>
            </a:ln>
          </c:spPr>
          <c:marker>
            <c:symbol val="none"/>
          </c:marker>
          <c:cat>
            <c:numRef>
              <c:f>Sheet1!$A$2:$A$56</c:f>
              <c:numCache>
                <c:formatCode>General</c:formatCode>
                <c:ptCount val="55"/>
                <c:pt idx="0">
                  <c:v>1975</c:v>
                </c:pt>
                <c:pt idx="1">
                  <c:v>1976</c:v>
                </c:pt>
                <c:pt idx="2">
                  <c:v>1977</c:v>
                </c:pt>
                <c:pt idx="3">
                  <c:v>1978</c:v>
                </c:pt>
                <c:pt idx="4">
                  <c:v>1979</c:v>
                </c:pt>
                <c:pt idx="5">
                  <c:v>1980</c:v>
                </c:pt>
                <c:pt idx="6">
                  <c:v>1981</c:v>
                </c:pt>
                <c:pt idx="7">
                  <c:v>1982</c:v>
                </c:pt>
                <c:pt idx="8">
                  <c:v>1983</c:v>
                </c:pt>
                <c:pt idx="9">
                  <c:v>1984</c:v>
                </c:pt>
                <c:pt idx="10">
                  <c:v>1985</c:v>
                </c:pt>
                <c:pt idx="11">
                  <c:v>1986</c:v>
                </c:pt>
                <c:pt idx="12">
                  <c:v>1987</c:v>
                </c:pt>
                <c:pt idx="13">
                  <c:v>1988</c:v>
                </c:pt>
                <c:pt idx="14">
                  <c:v>1989</c:v>
                </c:pt>
                <c:pt idx="15">
                  <c:v>1990</c:v>
                </c:pt>
                <c:pt idx="16">
                  <c:v>1991</c:v>
                </c:pt>
                <c:pt idx="17">
                  <c:v>1992</c:v>
                </c:pt>
                <c:pt idx="18">
                  <c:v>1993</c:v>
                </c:pt>
                <c:pt idx="19">
                  <c:v>1994</c:v>
                </c:pt>
                <c:pt idx="20">
                  <c:v>1995</c:v>
                </c:pt>
                <c:pt idx="21">
                  <c:v>1996</c:v>
                </c:pt>
                <c:pt idx="22">
                  <c:v>1997</c:v>
                </c:pt>
                <c:pt idx="23">
                  <c:v>1998</c:v>
                </c:pt>
                <c:pt idx="24">
                  <c:v>1999</c:v>
                </c:pt>
                <c:pt idx="25">
                  <c:v>2000</c:v>
                </c:pt>
                <c:pt idx="26">
                  <c:v>2001</c:v>
                </c:pt>
                <c:pt idx="27">
                  <c:v>2002</c:v>
                </c:pt>
                <c:pt idx="28">
                  <c:v>2003</c:v>
                </c:pt>
                <c:pt idx="29">
                  <c:v>2004</c:v>
                </c:pt>
                <c:pt idx="30">
                  <c:v>2005</c:v>
                </c:pt>
                <c:pt idx="31">
                  <c:v>2006</c:v>
                </c:pt>
                <c:pt idx="32">
                  <c:v>2007</c:v>
                </c:pt>
                <c:pt idx="33">
                  <c:v>2008</c:v>
                </c:pt>
                <c:pt idx="34">
                  <c:v>2009</c:v>
                </c:pt>
                <c:pt idx="35">
                  <c:v>2010</c:v>
                </c:pt>
                <c:pt idx="36">
                  <c:v>2011</c:v>
                </c:pt>
                <c:pt idx="37">
                  <c:v>2012</c:v>
                </c:pt>
                <c:pt idx="38">
                  <c:v>2013</c:v>
                </c:pt>
                <c:pt idx="39">
                  <c:v>2014</c:v>
                </c:pt>
                <c:pt idx="40">
                  <c:v>2015</c:v>
                </c:pt>
                <c:pt idx="41">
                  <c:v>2016</c:v>
                </c:pt>
                <c:pt idx="42">
                  <c:v>2017</c:v>
                </c:pt>
                <c:pt idx="43">
                  <c:v>2018</c:v>
                </c:pt>
                <c:pt idx="44">
                  <c:v>2019</c:v>
                </c:pt>
                <c:pt idx="45">
                  <c:v>2020</c:v>
                </c:pt>
                <c:pt idx="46">
                  <c:v>2021</c:v>
                </c:pt>
                <c:pt idx="47">
                  <c:v>2022</c:v>
                </c:pt>
                <c:pt idx="48">
                  <c:v>2023</c:v>
                </c:pt>
                <c:pt idx="49">
                  <c:v>2024</c:v>
                </c:pt>
                <c:pt idx="50">
                  <c:v>2025</c:v>
                </c:pt>
                <c:pt idx="51">
                  <c:v>2026</c:v>
                </c:pt>
                <c:pt idx="52">
                  <c:v>2027</c:v>
                </c:pt>
                <c:pt idx="53">
                  <c:v>2028</c:v>
                </c:pt>
                <c:pt idx="54">
                  <c:v>2029</c:v>
                </c:pt>
              </c:numCache>
            </c:numRef>
          </c:cat>
          <c:val>
            <c:numRef>
              <c:f>Sheet1!$C$2:$C$56</c:f>
              <c:numCache>
                <c:formatCode>0.0</c:formatCode>
                <c:ptCount val="55"/>
                <c:pt idx="0">
                  <c:v>2.8</c:v>
                </c:pt>
                <c:pt idx="1">
                  <c:v>0.6</c:v>
                </c:pt>
                <c:pt idx="2">
                  <c:v>0</c:v>
                </c:pt>
                <c:pt idx="3">
                  <c:v>1.7</c:v>
                </c:pt>
                <c:pt idx="4">
                  <c:v>0.3</c:v>
                </c:pt>
                <c:pt idx="5">
                  <c:v>-0.9</c:v>
                </c:pt>
                <c:pt idx="6">
                  <c:v>-4.0999999999999996</c:v>
                </c:pt>
                <c:pt idx="7">
                  <c:v>-3</c:v>
                </c:pt>
                <c:pt idx="8">
                  <c:v>-1.4</c:v>
                </c:pt>
                <c:pt idx="9">
                  <c:v>-0.9</c:v>
                </c:pt>
                <c:pt idx="10">
                  <c:v>-1.3</c:v>
                </c:pt>
                <c:pt idx="11">
                  <c:v>-1.2</c:v>
                </c:pt>
                <c:pt idx="12">
                  <c:v>-0.8</c:v>
                </c:pt>
                <c:pt idx="13">
                  <c:v>-1.5</c:v>
                </c:pt>
                <c:pt idx="14">
                  <c:v>-0.9</c:v>
                </c:pt>
                <c:pt idx="15">
                  <c:v>-1.2</c:v>
                </c:pt>
                <c:pt idx="16">
                  <c:v>0.2</c:v>
                </c:pt>
                <c:pt idx="17">
                  <c:v>2.7</c:v>
                </c:pt>
                <c:pt idx="18">
                  <c:v>3.1</c:v>
                </c:pt>
                <c:pt idx="19">
                  <c:v>2.4</c:v>
                </c:pt>
                <c:pt idx="20">
                  <c:v>1</c:v>
                </c:pt>
                <c:pt idx="21">
                  <c:v>0.3</c:v>
                </c:pt>
                <c:pt idx="22">
                  <c:v>-1</c:v>
                </c:pt>
                <c:pt idx="23">
                  <c:v>-1.8</c:v>
                </c:pt>
                <c:pt idx="24">
                  <c:v>-2.5</c:v>
                </c:pt>
                <c:pt idx="25">
                  <c:v>-2.6</c:v>
                </c:pt>
                <c:pt idx="26">
                  <c:v>-0.6</c:v>
                </c:pt>
                <c:pt idx="27">
                  <c:v>1.4</c:v>
                </c:pt>
                <c:pt idx="28">
                  <c:v>1.9</c:v>
                </c:pt>
                <c:pt idx="29">
                  <c:v>2.4</c:v>
                </c:pt>
                <c:pt idx="30">
                  <c:v>1.7</c:v>
                </c:pt>
                <c:pt idx="31">
                  <c:v>1</c:v>
                </c:pt>
                <c:pt idx="32">
                  <c:v>1.5</c:v>
                </c:pt>
                <c:pt idx="33">
                  <c:v>5.0999999999999996</c:v>
                </c:pt>
                <c:pt idx="34">
                  <c:v>6.5</c:v>
                </c:pt>
                <c:pt idx="35">
                  <c:v>4.3</c:v>
                </c:pt>
                <c:pt idx="36">
                  <c:v>2.9</c:v>
                </c:pt>
                <c:pt idx="37">
                  <c:v>3.3</c:v>
                </c:pt>
                <c:pt idx="38">
                  <c:v>2.4</c:v>
                </c:pt>
                <c:pt idx="39">
                  <c:v>2.8</c:v>
                </c:pt>
                <c:pt idx="40">
                  <c:v>2.2999999999999998</c:v>
                </c:pt>
                <c:pt idx="41">
                  <c:v>0.8</c:v>
                </c:pt>
                <c:pt idx="42">
                  <c:v>0.9</c:v>
                </c:pt>
                <c:pt idx="43">
                  <c:v>0.7</c:v>
                </c:pt>
                <c:pt idx="44">
                  <c:v>1.7</c:v>
                </c:pt>
                <c:pt idx="45">
                  <c:v>14</c:v>
                </c:pt>
                <c:pt idx="46">
                  <c:v>4</c:v>
                </c:pt>
                <c:pt idx="47">
                  <c:v>1.9</c:v>
                </c:pt>
                <c:pt idx="48">
                  <c:v>1.7</c:v>
                </c:pt>
                <c:pt idx="49">
                  <c:v>1.5</c:v>
                </c:pt>
                <c:pt idx="50">
                  <c:v>0.8</c:v>
                </c:pt>
                <c:pt idx="51">
                  <c:v>0.2</c:v>
                </c:pt>
                <c:pt idx="52">
                  <c:v>-0.5</c:v>
                </c:pt>
                <c:pt idx="53">
                  <c:v>-0.7</c:v>
                </c:pt>
                <c:pt idx="54">
                  <c:v>-0.9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B5-4FAE-9842-44E8E27300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Sheet1!$A$2:$A$56</c:f>
              <c:numCache>
                <c:formatCode>General</c:formatCode>
                <c:ptCount val="55"/>
                <c:pt idx="0">
                  <c:v>1975</c:v>
                </c:pt>
                <c:pt idx="1">
                  <c:v>1976</c:v>
                </c:pt>
                <c:pt idx="2">
                  <c:v>1977</c:v>
                </c:pt>
                <c:pt idx="3">
                  <c:v>1978</c:v>
                </c:pt>
                <c:pt idx="4">
                  <c:v>1979</c:v>
                </c:pt>
                <c:pt idx="5">
                  <c:v>1980</c:v>
                </c:pt>
                <c:pt idx="6">
                  <c:v>1981</c:v>
                </c:pt>
                <c:pt idx="7">
                  <c:v>1982</c:v>
                </c:pt>
                <c:pt idx="8">
                  <c:v>1983</c:v>
                </c:pt>
                <c:pt idx="9">
                  <c:v>1984</c:v>
                </c:pt>
                <c:pt idx="10">
                  <c:v>1985</c:v>
                </c:pt>
                <c:pt idx="11">
                  <c:v>1986</c:v>
                </c:pt>
                <c:pt idx="12">
                  <c:v>1987</c:v>
                </c:pt>
                <c:pt idx="13">
                  <c:v>1988</c:v>
                </c:pt>
                <c:pt idx="14">
                  <c:v>1989</c:v>
                </c:pt>
                <c:pt idx="15">
                  <c:v>1990</c:v>
                </c:pt>
                <c:pt idx="16">
                  <c:v>1991</c:v>
                </c:pt>
                <c:pt idx="17">
                  <c:v>1992</c:v>
                </c:pt>
                <c:pt idx="18">
                  <c:v>1993</c:v>
                </c:pt>
                <c:pt idx="19">
                  <c:v>1994</c:v>
                </c:pt>
                <c:pt idx="20">
                  <c:v>1995</c:v>
                </c:pt>
                <c:pt idx="21">
                  <c:v>1996</c:v>
                </c:pt>
                <c:pt idx="22">
                  <c:v>1997</c:v>
                </c:pt>
                <c:pt idx="23">
                  <c:v>1998</c:v>
                </c:pt>
                <c:pt idx="24">
                  <c:v>1999</c:v>
                </c:pt>
                <c:pt idx="25">
                  <c:v>2000</c:v>
                </c:pt>
                <c:pt idx="26">
                  <c:v>2001</c:v>
                </c:pt>
                <c:pt idx="27">
                  <c:v>2002</c:v>
                </c:pt>
                <c:pt idx="28">
                  <c:v>2003</c:v>
                </c:pt>
                <c:pt idx="29">
                  <c:v>2004</c:v>
                </c:pt>
                <c:pt idx="30">
                  <c:v>2005</c:v>
                </c:pt>
                <c:pt idx="31">
                  <c:v>2006</c:v>
                </c:pt>
                <c:pt idx="32">
                  <c:v>2007</c:v>
                </c:pt>
                <c:pt idx="33">
                  <c:v>2008</c:v>
                </c:pt>
                <c:pt idx="34">
                  <c:v>2009</c:v>
                </c:pt>
                <c:pt idx="35">
                  <c:v>2010</c:v>
                </c:pt>
                <c:pt idx="36">
                  <c:v>2011</c:v>
                </c:pt>
                <c:pt idx="37">
                  <c:v>2012</c:v>
                </c:pt>
                <c:pt idx="38">
                  <c:v>2013</c:v>
                </c:pt>
                <c:pt idx="39">
                  <c:v>2014</c:v>
                </c:pt>
                <c:pt idx="40">
                  <c:v>2015</c:v>
                </c:pt>
                <c:pt idx="41">
                  <c:v>2016</c:v>
                </c:pt>
                <c:pt idx="42">
                  <c:v>2017</c:v>
                </c:pt>
                <c:pt idx="43">
                  <c:v>2018</c:v>
                </c:pt>
                <c:pt idx="44">
                  <c:v>2019</c:v>
                </c:pt>
                <c:pt idx="45">
                  <c:v>2020</c:v>
                </c:pt>
                <c:pt idx="46">
                  <c:v>2021</c:v>
                </c:pt>
                <c:pt idx="47">
                  <c:v>2022</c:v>
                </c:pt>
                <c:pt idx="48">
                  <c:v>2023</c:v>
                </c:pt>
                <c:pt idx="49">
                  <c:v>2024</c:v>
                </c:pt>
                <c:pt idx="50">
                  <c:v>2025</c:v>
                </c:pt>
                <c:pt idx="51">
                  <c:v>2026</c:v>
                </c:pt>
                <c:pt idx="52">
                  <c:v>2027</c:v>
                </c:pt>
                <c:pt idx="53">
                  <c:v>2028</c:v>
                </c:pt>
                <c:pt idx="54">
                  <c:v>2029</c:v>
                </c:pt>
              </c:numCache>
            </c:numRef>
          </c:cat>
          <c:val>
            <c:numRef>
              <c:f>Sheet1!$D$2:$D$56</c:f>
              <c:numCache>
                <c:formatCode>General</c:formatCode>
                <c:ptCount val="55"/>
                <c:pt idx="0">
                  <c:v>0</c:v>
                </c:pt>
                <c:pt idx="5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EB5-4FAE-9842-44E8E2730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6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16"/>
          <c:min val="-6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6.7979002624671909E-4"/>
              <c:y val="0.26511144222230892"/>
            </c:manualLayout>
          </c:layout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midCat"/>
        <c:majorUnit val="2"/>
      </c:valAx>
      <c:spPr>
        <a:noFill/>
        <a:ln w="15875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rgbClr val="0066CC"/>
                </a:solidFill>
              </a:defRPr>
            </a:pPr>
            <a:endParaRPr lang="en-US"/>
          </a:p>
        </c:txPr>
      </c:legendEntry>
      <c:legendEntry>
        <c:idx val="2"/>
        <c:delete val="1"/>
      </c:legendEntry>
      <c:layout>
        <c:manualLayout>
          <c:xMode val="edge"/>
          <c:yMode val="edge"/>
          <c:x val="0.12750107875601194"/>
          <c:y val="7.2333699428528894E-2"/>
          <c:w val="0.4507996163941046"/>
          <c:h val="0.14856338264090488"/>
        </c:manualLayout>
      </c:layout>
      <c:overlay val="0"/>
      <c:spPr>
        <a:solidFill>
          <a:srgbClr val="FFFFDC"/>
        </a:solidFill>
        <a:ln w="15875">
          <a:solidFill>
            <a:srgbClr val="660066"/>
          </a:solidFill>
        </a:ln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99B6E-636E-4CA3-9EC4-12629F948A86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3E57F-A229-493E-AF3B-6B28056BE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87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150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03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50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26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74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43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8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13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5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07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643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74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0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0" y="6273226"/>
            <a:ext cx="9906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b="1" dirty="0">
                <a:latin typeface="Arial" panose="020B0604020202020204" pitchFamily="34" charset="0"/>
                <a:cs typeface="Arial" panose="020B0604020202020204" pitchFamily="34" charset="0"/>
              </a:rPr>
              <a:t>Chart 2 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Cyclically-adjusted deficit indicators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B7E9675-DBEA-738F-7A66-EE170F390B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189506"/>
              </p:ext>
            </p:extLst>
          </p:nvPr>
        </p:nvGraphicFramePr>
        <p:xfrm>
          <a:off x="0" y="29361"/>
          <a:ext cx="9906000" cy="5587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17BFD55-28BD-B4B3-56D4-87C977577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76" y="5617279"/>
            <a:ext cx="9484485" cy="561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 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years; f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igures exclude public banks; data from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2024/25 are forecasts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400" i="1" dirty="0">
                <a:solidFill>
                  <a:prstClr val="black"/>
                </a:solidFill>
                <a:latin typeface="Arial" panose="020B0604020202020204" pitchFamily="34" charset="0"/>
              </a:rPr>
              <a:t>Public Finances Databank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Responsibility, 30 October 2024.</a:t>
            </a:r>
            <a:endParaRPr lang="en-GB" sz="1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FFBF519-3F73-3788-A6AE-D5AF63D78449}"/>
              </a:ext>
            </a:extLst>
          </p:cNvPr>
          <p:cNvSpPr/>
          <p:nvPr/>
        </p:nvSpPr>
        <p:spPr>
          <a:xfrm>
            <a:off x="8737133" y="281031"/>
            <a:ext cx="813733" cy="4823669"/>
          </a:xfrm>
          <a:prstGeom prst="rect">
            <a:avLst/>
          </a:prstGeom>
          <a:solidFill>
            <a:schemeClr val="accent2">
              <a:lumMod val="20000"/>
              <a:lumOff val="80000"/>
              <a:alpha val="30000"/>
            </a:schemeClr>
          </a:solidFill>
          <a:ln>
            <a:solidFill>
              <a:srgbClr val="7777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9D0821-C7E1-B91E-B580-797EF6B35313}"/>
              </a:ext>
            </a:extLst>
          </p:cNvPr>
          <p:cNvSpPr txBox="1"/>
          <p:nvPr/>
        </p:nvSpPr>
        <p:spPr>
          <a:xfrm>
            <a:off x="8709466" y="355864"/>
            <a:ext cx="87745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/>
              <a:t>Forecast</a:t>
            </a:r>
          </a:p>
        </p:txBody>
      </p:sp>
    </p:spTree>
    <p:extLst>
      <p:ext uri="{BB962C8B-B14F-4D97-AF65-F5344CB8AC3E}">
        <p14:creationId xmlns:p14="http://schemas.microsoft.com/office/powerpoint/2010/main" val="875225141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503</TotalTime>
  <Words>44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25</cp:revision>
  <dcterms:created xsi:type="dcterms:W3CDTF">2023-11-16T11:42:48Z</dcterms:created>
  <dcterms:modified xsi:type="dcterms:W3CDTF">2024-11-14T15:23:44Z</dcterms:modified>
</cp:coreProperties>
</file>