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839" r:id="rId1"/>
  </p:sldMasterIdLst>
  <p:notesMasterIdLst>
    <p:notesMasterId r:id="rId4"/>
  </p:notesMasterIdLst>
  <p:sldIdLst>
    <p:sldId id="266" r:id="rId2"/>
    <p:sldId id="267" r:id="rId3"/>
  </p:sldIdLst>
  <p:sldSz cx="9144000" cy="6858000" type="screen4x3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9DAFE"/>
    <a:srgbClr val="FF99FF"/>
    <a:srgbClr val="660066"/>
    <a:srgbClr val="006600"/>
    <a:srgbClr val="003366"/>
    <a:srgbClr val="808000"/>
    <a:srgbClr val="A50021"/>
    <a:srgbClr val="FFFFCC"/>
    <a:srgbClr val="336600"/>
    <a:srgbClr val="66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4486" autoAdjust="0"/>
    <p:restoredTop sz="94976" autoAdjust="0"/>
  </p:normalViewPr>
  <p:slideViewPr>
    <p:cSldViewPr snapToGrid="0">
      <p:cViewPr varScale="1">
        <p:scale>
          <a:sx n="86" d="100"/>
          <a:sy n="86" d="100"/>
        </p:scale>
        <p:origin x="1901" y="4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2034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E1F9702A-1E58-4620-B149-1D098908236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96F46DBD-D38C-4E4C-8F33-958E9E7D29CF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5364" name="Rectangle 4">
            <a:extLst>
              <a:ext uri="{FF2B5EF4-FFF2-40B4-BE49-F238E27FC236}">
                <a16:creationId xmlns:a16="http://schemas.microsoft.com/office/drawing/2014/main" id="{9D69D246-50B5-4D89-9361-D3F9C051CB29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630BF6E3-CF9C-41EC-BD95-B3EF8F9DB0F8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0"/>
            <a:r>
              <a:rPr lang="en-GB" altLang="en-US"/>
              <a:t>Second level</a:t>
            </a:r>
          </a:p>
          <a:p>
            <a:pPr lvl="0"/>
            <a:r>
              <a:rPr lang="en-GB" altLang="en-US"/>
              <a:t>Third level</a:t>
            </a:r>
          </a:p>
          <a:p>
            <a:pPr lvl="0"/>
            <a:r>
              <a:rPr lang="en-GB" altLang="en-US"/>
              <a:t>Fourth level</a:t>
            </a:r>
          </a:p>
          <a:p>
            <a:pPr lvl="0"/>
            <a:r>
              <a:rPr lang="en-GB" altLang="en-US"/>
              <a:t>Fifth level</a:t>
            </a:r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E23CAD92-70B4-4A19-9199-719F92A27F7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B315FABC-41C1-48C4-B4F3-88C0693A8D0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F1D5846-0493-4B99-9887-C1B8A468CA65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8015179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>
            <a:extLst>
              <a:ext uri="{FF2B5EF4-FFF2-40B4-BE49-F238E27FC236}">
                <a16:creationId xmlns:a16="http://schemas.microsoft.com/office/drawing/2014/main" id="{06749BBE-4E31-40C4-B742-5496CDC9FD4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CCB3738-AC68-4A75-B1EB-B3E7DE61C335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27650" name="Rectangle 1026">
            <a:extLst>
              <a:ext uri="{FF2B5EF4-FFF2-40B4-BE49-F238E27FC236}">
                <a16:creationId xmlns:a16="http://schemas.microsoft.com/office/drawing/2014/main" id="{749C5155-52B3-4187-8405-BC3A5DB75A7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GB" altLang="en-US" noProof="1"/>
          </a:p>
        </p:txBody>
      </p:sp>
      <p:sp>
        <p:nvSpPr>
          <p:cNvPr id="27651" name="Rectangle 1027">
            <a:extLst>
              <a:ext uri="{FF2B5EF4-FFF2-40B4-BE49-F238E27FC236}">
                <a16:creationId xmlns:a16="http://schemas.microsoft.com/office/drawing/2014/main" id="{5A9DEC7D-2917-49C7-BEA3-273D9606439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C327B8-F9C9-114C-77C9-B640A0E298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>
            <a:extLst>
              <a:ext uri="{FF2B5EF4-FFF2-40B4-BE49-F238E27FC236}">
                <a16:creationId xmlns:a16="http://schemas.microsoft.com/office/drawing/2014/main" id="{2D517C24-CAF2-1CFC-2233-A4E1635C81A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CCB3738-AC68-4A75-B1EB-B3E7DE61C335}" type="slidenum">
              <a:rPr lang="en-GB" altLang="en-US"/>
              <a:pPr/>
              <a:t>2</a:t>
            </a:fld>
            <a:endParaRPr lang="en-GB" altLang="en-US"/>
          </a:p>
        </p:txBody>
      </p:sp>
      <p:sp>
        <p:nvSpPr>
          <p:cNvPr id="27650" name="Rectangle 1026">
            <a:extLst>
              <a:ext uri="{FF2B5EF4-FFF2-40B4-BE49-F238E27FC236}">
                <a16:creationId xmlns:a16="http://schemas.microsoft.com/office/drawing/2014/main" id="{EE9CA726-A0BB-7D9F-9293-4F44B278FA1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GB" altLang="en-US" noProof="1"/>
          </a:p>
        </p:txBody>
      </p:sp>
      <p:sp>
        <p:nvSpPr>
          <p:cNvPr id="27651" name="Rectangle 1027">
            <a:extLst>
              <a:ext uri="{FF2B5EF4-FFF2-40B4-BE49-F238E27FC236}">
                <a16:creationId xmlns:a16="http://schemas.microsoft.com/office/drawing/2014/main" id="{AE1DA651-213B-B041-1D65-716B6D6418B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</p:spTree>
    <p:extLst>
      <p:ext uri="{BB962C8B-B14F-4D97-AF65-F5344CB8AC3E}">
        <p14:creationId xmlns:p14="http://schemas.microsoft.com/office/powerpoint/2010/main" val="15567813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221975-1010-4273-9C14-99CA36ACD3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41706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2CE704A-F194-407D-95D8-5424FB1047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"/>
            <a:ext cx="9144000" cy="620687"/>
          </a:xfrm>
          <a:prstGeom prst="rect">
            <a:avLst/>
          </a:prstGeom>
          <a:effectLst>
            <a:outerShdw dist="12700" dir="2700000" algn="tl" rotWithShape="0">
              <a:prstClr val="black"/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3557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6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 kern="1200">
          <a:solidFill>
            <a:srgbClr val="660066"/>
          </a:solidFill>
          <a:effectLst/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800">
          <a:solidFill>
            <a:srgbClr val="577C3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800">
          <a:solidFill>
            <a:srgbClr val="577C3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800">
          <a:solidFill>
            <a:srgbClr val="577C3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800">
          <a:solidFill>
            <a:srgbClr val="577C3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300">
          <a:solidFill>
            <a:srgbClr val="88A44D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300">
          <a:solidFill>
            <a:srgbClr val="88A44D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300">
          <a:solidFill>
            <a:srgbClr val="88A44D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300">
          <a:solidFill>
            <a:srgbClr val="88A44D"/>
          </a:solidFill>
          <a:latin typeface="Arial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4F81BD"/>
        </a:buClr>
        <a:buSzPct val="85000"/>
        <a:buFont typeface="Wingdings 2" panose="05020102010507070707" pitchFamily="18" charset="2"/>
        <a:buChar char="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ct val="20000"/>
        </a:spcBef>
        <a:spcAft>
          <a:spcPct val="0"/>
        </a:spcAft>
        <a:buClr>
          <a:srgbClr val="C0504D"/>
        </a:buClr>
        <a:buSzPct val="70000"/>
        <a:buFont typeface="Wingdings" panose="05000000000000000000" pitchFamily="2" charset="2"/>
        <a:buChar char="¡"/>
        <a:defRPr sz="2500" kern="1200">
          <a:solidFill>
            <a:srgbClr val="114178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ct val="20000"/>
        </a:spcBef>
        <a:spcAft>
          <a:spcPct val="0"/>
        </a:spcAft>
        <a:buClr>
          <a:srgbClr val="699E00"/>
        </a:buClr>
        <a:buSzPct val="75000"/>
        <a:buFont typeface="Wingdings 2" panose="05020102010507070707" pitchFamily="18" charset="2"/>
        <a:buChar char="÷"/>
        <a:defRPr sz="2200" kern="1200">
          <a:solidFill>
            <a:srgbClr val="2C3846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ct val="20000"/>
        </a:spcBef>
        <a:spcAft>
          <a:spcPct val="0"/>
        </a:spcAft>
        <a:buClr>
          <a:srgbClr val="8064A2"/>
        </a:buClr>
        <a:buSzPct val="70000"/>
        <a:buFont typeface="Wingdings" panose="05000000000000000000" pitchFamily="2" charset="2"/>
        <a:buChar char=""/>
        <a:defRPr sz="1900" kern="1200">
          <a:solidFill>
            <a:srgbClr val="384D64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ct val="20000"/>
        </a:spcBef>
        <a:spcAft>
          <a:spcPct val="0"/>
        </a:spcAft>
        <a:buClr>
          <a:srgbClr val="4BACC6"/>
        </a:buClr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30" name="Rectangle 6">
            <a:extLst>
              <a:ext uri="{FF2B5EF4-FFF2-40B4-BE49-F238E27FC236}">
                <a16:creationId xmlns:a16="http://schemas.microsoft.com/office/drawing/2014/main" id="{E56B733E-12C3-41EA-BECC-594C7C5FC7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665" y="3342513"/>
            <a:ext cx="452047" cy="4007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2000" i="1" dirty="0">
                <a:latin typeface="Arial" panose="020B0604020202020204" pitchFamily="34" charset="0"/>
              </a:rPr>
              <a:t>P</a:t>
            </a:r>
            <a:r>
              <a:rPr lang="en-GB" altLang="en-US" sz="2000" baseline="-25000" dirty="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26631" name="Rectangle 7">
            <a:extLst>
              <a:ext uri="{FF2B5EF4-FFF2-40B4-BE49-F238E27FC236}">
                <a16:creationId xmlns:a16="http://schemas.microsoft.com/office/drawing/2014/main" id="{F6A636F6-6E17-4F14-B927-A2972FA0B1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777" y="1456966"/>
            <a:ext cx="452047" cy="4007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2000" i="1" dirty="0">
                <a:latin typeface="Arial" panose="020B0604020202020204" pitchFamily="34" charset="0"/>
              </a:rPr>
              <a:t>P</a:t>
            </a:r>
            <a:r>
              <a:rPr lang="en-GB" altLang="en-US" sz="2000" baseline="-25000" dirty="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26632" name="Rectangle 8">
            <a:extLst>
              <a:ext uri="{FF2B5EF4-FFF2-40B4-BE49-F238E27FC236}">
                <a16:creationId xmlns:a16="http://schemas.microsoft.com/office/drawing/2014/main" id="{A1C8BE19-B531-45A9-8ED0-4F3980AD80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4840" y="2796413"/>
            <a:ext cx="452047" cy="4007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2000" i="1" dirty="0">
                <a:latin typeface="Arial" panose="020B0604020202020204" pitchFamily="34" charset="0"/>
              </a:rPr>
              <a:t>P</a:t>
            </a:r>
            <a:r>
              <a:rPr lang="en-GB" altLang="en-US" sz="2000" baseline="-25000" dirty="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26633" name="Rectangle 9">
            <a:extLst>
              <a:ext uri="{FF2B5EF4-FFF2-40B4-BE49-F238E27FC236}">
                <a16:creationId xmlns:a16="http://schemas.microsoft.com/office/drawing/2014/main" id="{358BF08D-75BA-43E5-AA98-859087086A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8327" y="288163"/>
            <a:ext cx="430824" cy="4161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2100" i="1">
                <a:latin typeface="Arial" panose="020B0604020202020204" pitchFamily="34" charset="0"/>
              </a:rPr>
              <a:t>P </a:t>
            </a:r>
          </a:p>
        </p:txBody>
      </p:sp>
      <p:sp>
        <p:nvSpPr>
          <p:cNvPr id="26634" name="Rectangle 10">
            <a:extLst>
              <a:ext uri="{FF2B5EF4-FFF2-40B4-BE49-F238E27FC236}">
                <a16:creationId xmlns:a16="http://schemas.microsoft.com/office/drawing/2014/main" id="{AC7E0A79-C896-4701-8101-904836BEAE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21694" y="5750751"/>
            <a:ext cx="471283" cy="4161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2100" i="1">
                <a:latin typeface="Arial" panose="020B0604020202020204" pitchFamily="34" charset="0"/>
              </a:rPr>
              <a:t>Q </a:t>
            </a:r>
          </a:p>
        </p:txBody>
      </p:sp>
      <p:sp>
        <p:nvSpPr>
          <p:cNvPr id="26635" name="Rectangle 11">
            <a:extLst>
              <a:ext uri="{FF2B5EF4-FFF2-40B4-BE49-F238E27FC236}">
                <a16:creationId xmlns:a16="http://schemas.microsoft.com/office/drawing/2014/main" id="{72E3337D-C35D-44CC-B180-D8E4498DF2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6440" y="5712651"/>
            <a:ext cx="384721" cy="4007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2000">
                <a:latin typeface="Arial" panose="020B0604020202020204" pitchFamily="34" charset="0"/>
              </a:rPr>
              <a:t>O</a:t>
            </a:r>
          </a:p>
        </p:txBody>
      </p:sp>
      <p:sp>
        <p:nvSpPr>
          <p:cNvPr id="26636" name="Line 12">
            <a:extLst>
              <a:ext uri="{FF2B5EF4-FFF2-40B4-BE49-F238E27FC236}">
                <a16:creationId xmlns:a16="http://schemas.microsoft.com/office/drawing/2014/main" id="{E594B262-BF99-4DC7-9A69-B27F65D0005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462835" y="444730"/>
            <a:ext cx="4157662" cy="4068762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6637" name="Line 13">
            <a:extLst>
              <a:ext uri="{FF2B5EF4-FFF2-40B4-BE49-F238E27FC236}">
                <a16:creationId xmlns:a16="http://schemas.microsoft.com/office/drawing/2014/main" id="{6D1976C0-0422-4365-9124-C1A04AFF5A9B}"/>
              </a:ext>
            </a:extLst>
          </p:cNvPr>
          <p:cNvSpPr>
            <a:spLocks noChangeShapeType="1"/>
          </p:cNvSpPr>
          <p:nvPr/>
        </p:nvSpPr>
        <p:spPr bwMode="auto">
          <a:xfrm>
            <a:off x="1457325" y="1210503"/>
            <a:ext cx="4338638" cy="3863975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6638" name="Line 14">
            <a:extLst>
              <a:ext uri="{FF2B5EF4-FFF2-40B4-BE49-F238E27FC236}">
                <a16:creationId xmlns:a16="http://schemas.microsoft.com/office/drawing/2014/main" id="{5B1FAC03-C10E-4E78-9A3F-1E914C87320E}"/>
              </a:ext>
            </a:extLst>
          </p:cNvPr>
          <p:cNvSpPr>
            <a:spLocks noChangeShapeType="1"/>
          </p:cNvSpPr>
          <p:nvPr/>
        </p:nvSpPr>
        <p:spPr bwMode="auto">
          <a:xfrm>
            <a:off x="2254250" y="888240"/>
            <a:ext cx="4338638" cy="3863975"/>
          </a:xfrm>
          <a:prstGeom prst="line">
            <a:avLst/>
          </a:prstGeom>
          <a:noFill/>
          <a:ln w="38100">
            <a:solidFill>
              <a:srgbClr val="660066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6639" name="Line 15">
            <a:extLst>
              <a:ext uri="{FF2B5EF4-FFF2-40B4-BE49-F238E27FC236}">
                <a16:creationId xmlns:a16="http://schemas.microsoft.com/office/drawing/2014/main" id="{B0DB8200-5D80-416F-AA98-313A2FC67BE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149477" y="1324801"/>
            <a:ext cx="4157663" cy="4068762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6640" name="Line 16">
            <a:extLst>
              <a:ext uri="{FF2B5EF4-FFF2-40B4-BE49-F238E27FC236}">
                <a16:creationId xmlns:a16="http://schemas.microsoft.com/office/drawing/2014/main" id="{C2F0B4E8-9AE9-4877-9721-7B68D03EC32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068390" y="2990088"/>
            <a:ext cx="3519487" cy="1588"/>
          </a:xfrm>
          <a:prstGeom prst="line">
            <a:avLst/>
          </a:prstGeom>
          <a:noFill/>
          <a:ln w="19050">
            <a:solidFill>
              <a:schemeClr val="bg2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6641" name="Line 17">
            <a:extLst>
              <a:ext uri="{FF2B5EF4-FFF2-40B4-BE49-F238E27FC236}">
                <a16:creationId xmlns:a16="http://schemas.microsoft.com/office/drawing/2014/main" id="{45728825-483E-4F72-8877-09DCA9F9AE6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068390" y="3533015"/>
            <a:ext cx="2979737" cy="3175"/>
          </a:xfrm>
          <a:prstGeom prst="line">
            <a:avLst/>
          </a:prstGeom>
          <a:noFill/>
          <a:ln w="19050">
            <a:solidFill>
              <a:schemeClr val="bg2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6642" name="Line 18">
            <a:extLst>
              <a:ext uri="{FF2B5EF4-FFF2-40B4-BE49-F238E27FC236}">
                <a16:creationId xmlns:a16="http://schemas.microsoft.com/office/drawing/2014/main" id="{29A3D101-7F79-48A0-A079-21035188FC1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68389" y="1680804"/>
            <a:ext cx="3296584" cy="0"/>
          </a:xfrm>
          <a:prstGeom prst="line">
            <a:avLst/>
          </a:prstGeom>
          <a:noFill/>
          <a:ln w="19050">
            <a:solidFill>
              <a:schemeClr val="bg2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6643" name="Rectangle 19">
            <a:extLst>
              <a:ext uri="{FF2B5EF4-FFF2-40B4-BE49-F238E27FC236}">
                <a16:creationId xmlns:a16="http://schemas.microsoft.com/office/drawing/2014/main" id="{562AD7DD-0336-4A19-B44D-4B4119EB50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05550" y="1007303"/>
            <a:ext cx="504946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i="1" dirty="0">
                <a:solidFill>
                  <a:schemeClr val="tx2"/>
                </a:solidFill>
                <a:latin typeface="Arial" panose="020B0604020202020204" pitchFamily="34" charset="0"/>
              </a:rPr>
              <a:t>S</a:t>
            </a:r>
            <a:r>
              <a:rPr lang="en-GB" altLang="en-US" baseline="-25000" dirty="0">
                <a:solidFill>
                  <a:schemeClr val="tx2"/>
                </a:solidFill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26644" name="Rectangle 20">
            <a:extLst>
              <a:ext uri="{FF2B5EF4-FFF2-40B4-BE49-F238E27FC236}">
                <a16:creationId xmlns:a16="http://schemas.microsoft.com/office/drawing/2014/main" id="{9105F19B-7FB3-435B-AE3C-5E12E7DE2E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79222" y="109769"/>
            <a:ext cx="504946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i="1" dirty="0">
                <a:solidFill>
                  <a:schemeClr val="accent2"/>
                </a:solidFill>
                <a:latin typeface="Arial" panose="020B0604020202020204" pitchFamily="34" charset="0"/>
              </a:rPr>
              <a:t>S</a:t>
            </a:r>
            <a:r>
              <a:rPr lang="en-GB" altLang="en-US" baseline="-25000" dirty="0">
                <a:solidFill>
                  <a:schemeClr val="accent2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26645" name="Rectangle 21">
            <a:extLst>
              <a:ext uri="{FF2B5EF4-FFF2-40B4-BE49-F238E27FC236}">
                <a16:creationId xmlns:a16="http://schemas.microsoft.com/office/drawing/2014/main" id="{E8EF3274-B514-4AA3-95DE-D19C70A3D2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84852" y="4942715"/>
            <a:ext cx="522579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i="1" dirty="0">
                <a:solidFill>
                  <a:schemeClr val="tx2"/>
                </a:solidFill>
                <a:latin typeface="Arial" panose="020B0604020202020204" pitchFamily="34" charset="0"/>
              </a:rPr>
              <a:t>D</a:t>
            </a:r>
            <a:r>
              <a:rPr lang="en-GB" altLang="en-US" baseline="-25000" dirty="0">
                <a:solidFill>
                  <a:schemeClr val="tx2"/>
                </a:solidFill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26646" name="Rectangle 22">
            <a:extLst>
              <a:ext uri="{FF2B5EF4-FFF2-40B4-BE49-F238E27FC236}">
                <a16:creationId xmlns:a16="http://schemas.microsoft.com/office/drawing/2014/main" id="{D9149241-24E9-4E42-B40B-0AB1CCE5E0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88127" y="4636328"/>
            <a:ext cx="522579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i="1" dirty="0">
                <a:solidFill>
                  <a:srgbClr val="660066"/>
                </a:solidFill>
                <a:latin typeface="Arial" panose="020B0604020202020204" pitchFamily="34" charset="0"/>
              </a:rPr>
              <a:t>D</a:t>
            </a:r>
            <a:r>
              <a:rPr lang="en-GB" altLang="en-US" baseline="-25000" dirty="0">
                <a:solidFill>
                  <a:srgbClr val="660066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26647" name="Rectangle 23">
            <a:extLst>
              <a:ext uri="{FF2B5EF4-FFF2-40B4-BE49-F238E27FC236}">
                <a16:creationId xmlns:a16="http://schemas.microsoft.com/office/drawing/2014/main" id="{1E6E4206-B023-4992-A870-2440FFEAA5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86238" y="3290128"/>
            <a:ext cx="357470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>
                <a:solidFill>
                  <a:schemeClr val="tx2"/>
                </a:solidFill>
                <a:latin typeface="Arial" panose="020B0604020202020204" pitchFamily="34" charset="0"/>
              </a:rPr>
              <a:t>a</a:t>
            </a:r>
          </a:p>
        </p:txBody>
      </p:sp>
      <p:sp>
        <p:nvSpPr>
          <p:cNvPr id="26648" name="Rectangle 24">
            <a:extLst>
              <a:ext uri="{FF2B5EF4-FFF2-40B4-BE49-F238E27FC236}">
                <a16:creationId xmlns:a16="http://schemas.microsoft.com/office/drawing/2014/main" id="{CA9B86D2-C3F6-401D-8A5E-468675C221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56724" y="2761102"/>
            <a:ext cx="357470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>
                <a:solidFill>
                  <a:srgbClr val="660066"/>
                </a:solidFill>
                <a:latin typeface="Arial" panose="020B0604020202020204" pitchFamily="34" charset="0"/>
              </a:rPr>
              <a:t>b</a:t>
            </a:r>
          </a:p>
        </p:txBody>
      </p:sp>
      <p:sp>
        <p:nvSpPr>
          <p:cNvPr id="26649" name="Rectangle 25">
            <a:extLst>
              <a:ext uri="{FF2B5EF4-FFF2-40B4-BE49-F238E27FC236}">
                <a16:creationId xmlns:a16="http://schemas.microsoft.com/office/drawing/2014/main" id="{95DDE1D7-A53D-4CA5-A7C7-76B487CFCE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49640" y="1454010"/>
            <a:ext cx="276472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>
                <a:solidFill>
                  <a:schemeClr val="accent2"/>
                </a:solidFill>
                <a:latin typeface="Arial" panose="020B0604020202020204" pitchFamily="34" charset="0"/>
              </a:rPr>
              <a:t>c</a:t>
            </a:r>
          </a:p>
        </p:txBody>
      </p:sp>
      <p:sp>
        <p:nvSpPr>
          <p:cNvPr id="26650" name="Rectangle 26">
            <a:extLst>
              <a:ext uri="{FF2B5EF4-FFF2-40B4-BE49-F238E27FC236}">
                <a16:creationId xmlns:a16="http://schemas.microsoft.com/office/drawing/2014/main" id="{E6BEBF9D-6E22-42A9-A977-43472F5A33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42177" y="4142615"/>
            <a:ext cx="522579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i="1" dirty="0">
                <a:solidFill>
                  <a:schemeClr val="accent2"/>
                </a:solidFill>
                <a:latin typeface="Arial" panose="020B0604020202020204" pitchFamily="34" charset="0"/>
              </a:rPr>
              <a:t>D</a:t>
            </a:r>
            <a:r>
              <a:rPr lang="en-GB" altLang="en-US" baseline="-25000" dirty="0">
                <a:solidFill>
                  <a:schemeClr val="accent2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26651" name="Line 27">
            <a:extLst>
              <a:ext uri="{FF2B5EF4-FFF2-40B4-BE49-F238E27FC236}">
                <a16:creationId xmlns:a16="http://schemas.microsoft.com/office/drawing/2014/main" id="{49EFFE4E-45CC-4FCE-93BA-3C91F578CEE1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323088"/>
            <a:ext cx="0" cy="5334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6652" name="Line 28">
            <a:extLst>
              <a:ext uri="{FF2B5EF4-FFF2-40B4-BE49-F238E27FC236}">
                <a16:creationId xmlns:a16="http://schemas.microsoft.com/office/drawing/2014/main" id="{CE59ED27-7E98-46D3-885D-5025A3A8083E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799" y="5657088"/>
            <a:ext cx="7580811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6653" name="Line 29">
            <a:extLst>
              <a:ext uri="{FF2B5EF4-FFF2-40B4-BE49-F238E27FC236}">
                <a16:creationId xmlns:a16="http://schemas.microsoft.com/office/drawing/2014/main" id="{53E830E9-441E-4138-A139-A8E35D5D15F6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5600" y="396115"/>
            <a:ext cx="4338638" cy="3863975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6654" name="Oval 30">
            <a:extLst>
              <a:ext uri="{FF2B5EF4-FFF2-40B4-BE49-F238E27FC236}">
                <a16:creationId xmlns:a16="http://schemas.microsoft.com/office/drawing/2014/main" id="{E1664B14-025D-4C0B-9B1E-3FA8CEA9AD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46600" y="2929763"/>
            <a:ext cx="127000" cy="127000"/>
          </a:xfrm>
          <a:prstGeom prst="ellipse">
            <a:avLst/>
          </a:prstGeom>
          <a:solidFill>
            <a:srgbClr val="F9DAFE"/>
          </a:solidFill>
          <a:ln w="222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26655" name="Oval 31">
            <a:extLst>
              <a:ext uri="{FF2B5EF4-FFF2-40B4-BE49-F238E27FC236}">
                <a16:creationId xmlns:a16="http://schemas.microsoft.com/office/drawing/2014/main" id="{F2CE6124-2561-4BAE-BB7C-8168F2EF62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00500" y="3466338"/>
            <a:ext cx="127000" cy="127000"/>
          </a:xfrm>
          <a:prstGeom prst="ellipse">
            <a:avLst/>
          </a:prstGeom>
          <a:solidFill>
            <a:srgbClr val="DCE1FF"/>
          </a:solidFill>
          <a:ln w="22225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6656" name="Oval 32">
            <a:extLst>
              <a:ext uri="{FF2B5EF4-FFF2-40B4-BE49-F238E27FC236}">
                <a16:creationId xmlns:a16="http://schemas.microsoft.com/office/drawing/2014/main" id="{D54E92C6-1A3F-4D83-A4E2-69CFC45AC1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01473" y="1633077"/>
            <a:ext cx="127000" cy="127000"/>
          </a:xfrm>
          <a:prstGeom prst="ellipse">
            <a:avLst/>
          </a:prstGeom>
          <a:solidFill>
            <a:srgbClr val="FFCCCC"/>
          </a:solidFill>
          <a:ln w="22225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6659" name="AutoShape 35">
            <a:extLst>
              <a:ext uri="{FF2B5EF4-FFF2-40B4-BE49-F238E27FC236}">
                <a16:creationId xmlns:a16="http://schemas.microsoft.com/office/drawing/2014/main" id="{4EAE4076-0DCD-4FDD-A105-F878AA2E98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08011" y="1730521"/>
            <a:ext cx="2446338" cy="1466644"/>
          </a:xfrm>
          <a:prstGeom prst="flowChartAlternateProcess">
            <a:avLst/>
          </a:prstGeom>
          <a:solidFill>
            <a:srgbClr val="FFFFCC"/>
          </a:solidFill>
          <a:ln w="22225">
            <a:solidFill>
              <a:srgbClr val="660066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GB" altLang="en-US" sz="2000" dirty="0">
                <a:solidFill>
                  <a:srgbClr val="A50021"/>
                </a:solidFill>
                <a:latin typeface="Arial" panose="020B0604020202020204" pitchFamily="34" charset="0"/>
              </a:rPr>
              <a:t>Speculators believe that the rise in price to </a:t>
            </a:r>
            <a:r>
              <a:rPr lang="en-GB" altLang="en-US" sz="2000" i="1" dirty="0">
                <a:solidFill>
                  <a:srgbClr val="A50021"/>
                </a:solidFill>
                <a:latin typeface="Arial" panose="020B0604020202020204" pitchFamily="34" charset="0"/>
              </a:rPr>
              <a:t>P</a:t>
            </a:r>
            <a:r>
              <a:rPr lang="en-GB" altLang="en-US" sz="2000" baseline="-25000" dirty="0">
                <a:solidFill>
                  <a:srgbClr val="A50021"/>
                </a:solidFill>
                <a:latin typeface="Arial" panose="020B0604020202020204" pitchFamily="34" charset="0"/>
              </a:rPr>
              <a:t>1</a:t>
            </a:r>
            <a:r>
              <a:rPr lang="en-GB" altLang="en-US" sz="2000" dirty="0">
                <a:solidFill>
                  <a:srgbClr val="A50021"/>
                </a:solidFill>
                <a:latin typeface="Arial" panose="020B0604020202020204" pitchFamily="34" charset="0"/>
              </a:rPr>
              <a:t> signifies a trend.</a:t>
            </a:r>
            <a:endParaRPr lang="en-GB" altLang="en-US" dirty="0">
              <a:solidFill>
                <a:srgbClr val="A50021"/>
              </a:solidFill>
              <a:latin typeface="Arial" panose="020B0604020202020204" pitchFamily="34" charset="0"/>
            </a:endParaRPr>
          </a:p>
        </p:txBody>
      </p:sp>
      <p:sp>
        <p:nvSpPr>
          <p:cNvPr id="4" name="Rectangle 1029">
            <a:extLst>
              <a:ext uri="{FF2B5EF4-FFF2-40B4-BE49-F238E27FC236}">
                <a16:creationId xmlns:a16="http://schemas.microsoft.com/office/drawing/2014/main" id="{DD4E143F-0ADE-47F3-208D-295C0ED8B9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-1" y="6174482"/>
            <a:ext cx="9144001" cy="574675"/>
          </a:xfrm>
          <a:noFill/>
          <a:ln/>
          <a:effectLst/>
        </p:spPr>
        <p:txBody>
          <a:bodyPr>
            <a:normAutofit/>
          </a:bodyPr>
          <a:lstStyle/>
          <a:p>
            <a:pPr algn="ctr"/>
            <a:r>
              <a:rPr lang="en-GB" altLang="en-US" sz="2600" dirty="0">
                <a:solidFill>
                  <a:schemeClr val="tx1"/>
                </a:solidFill>
              </a:rPr>
              <a:t>Figure 1  </a:t>
            </a:r>
            <a:r>
              <a:rPr lang="en-GB" altLang="en-US" sz="2600" b="0" dirty="0">
                <a:solidFill>
                  <a:schemeClr val="tx1"/>
                </a:solidFill>
              </a:rPr>
              <a:t>Speculation: response to an initial rise in price</a:t>
            </a:r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24C909-597D-5123-55D2-931075151F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30" name="Rectangle 6">
            <a:extLst>
              <a:ext uri="{FF2B5EF4-FFF2-40B4-BE49-F238E27FC236}">
                <a16:creationId xmlns:a16="http://schemas.microsoft.com/office/drawing/2014/main" id="{17E35C2D-A36E-5AA7-7A36-D55FEC9241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665" y="3347737"/>
            <a:ext cx="452047" cy="4007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2000" i="1" dirty="0">
                <a:latin typeface="Arial" panose="020B0604020202020204" pitchFamily="34" charset="0"/>
              </a:rPr>
              <a:t>P</a:t>
            </a:r>
            <a:r>
              <a:rPr lang="en-GB" altLang="en-US" sz="2000" baseline="-25000" dirty="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26632" name="Rectangle 8">
            <a:extLst>
              <a:ext uri="{FF2B5EF4-FFF2-40B4-BE49-F238E27FC236}">
                <a16:creationId xmlns:a16="http://schemas.microsoft.com/office/drawing/2014/main" id="{02E3D476-12A3-9F58-3441-43AFF020A5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4343" y="2337444"/>
            <a:ext cx="452047" cy="4007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2000" i="1" dirty="0">
                <a:latin typeface="Arial" panose="020B0604020202020204" pitchFamily="34" charset="0"/>
              </a:rPr>
              <a:t>P</a:t>
            </a:r>
            <a:r>
              <a:rPr lang="en-GB" altLang="en-US" sz="2000" baseline="-25000" dirty="0"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26635" name="Rectangle 11">
            <a:extLst>
              <a:ext uri="{FF2B5EF4-FFF2-40B4-BE49-F238E27FC236}">
                <a16:creationId xmlns:a16="http://schemas.microsoft.com/office/drawing/2014/main" id="{35CE041C-F378-9659-DA01-DA495E66DF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6440" y="5717875"/>
            <a:ext cx="384721" cy="4007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2000">
                <a:latin typeface="Arial" panose="020B0604020202020204" pitchFamily="34" charset="0"/>
              </a:rPr>
              <a:t>O</a:t>
            </a:r>
          </a:p>
        </p:txBody>
      </p:sp>
      <p:sp>
        <p:nvSpPr>
          <p:cNvPr id="26637" name="Line 13">
            <a:extLst>
              <a:ext uri="{FF2B5EF4-FFF2-40B4-BE49-F238E27FC236}">
                <a16:creationId xmlns:a16="http://schemas.microsoft.com/office/drawing/2014/main" id="{5722CABD-B13D-4F64-A323-EBC1B1133F25}"/>
              </a:ext>
            </a:extLst>
          </p:cNvPr>
          <p:cNvSpPr>
            <a:spLocks noChangeShapeType="1"/>
          </p:cNvSpPr>
          <p:nvPr/>
        </p:nvSpPr>
        <p:spPr bwMode="auto">
          <a:xfrm>
            <a:off x="1457325" y="1215727"/>
            <a:ext cx="4338638" cy="3863975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6638" name="Line 14">
            <a:extLst>
              <a:ext uri="{FF2B5EF4-FFF2-40B4-BE49-F238E27FC236}">
                <a16:creationId xmlns:a16="http://schemas.microsoft.com/office/drawing/2014/main" id="{EBB23AB4-70E1-22AF-6D97-FBF925084C46}"/>
              </a:ext>
            </a:extLst>
          </p:cNvPr>
          <p:cNvSpPr>
            <a:spLocks noChangeShapeType="1"/>
          </p:cNvSpPr>
          <p:nvPr/>
        </p:nvSpPr>
        <p:spPr bwMode="auto">
          <a:xfrm>
            <a:off x="2254250" y="893464"/>
            <a:ext cx="4338638" cy="3863975"/>
          </a:xfrm>
          <a:prstGeom prst="line">
            <a:avLst/>
          </a:prstGeom>
          <a:noFill/>
          <a:ln w="38100">
            <a:solidFill>
              <a:srgbClr val="0066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6639" name="Line 15">
            <a:extLst>
              <a:ext uri="{FF2B5EF4-FFF2-40B4-BE49-F238E27FC236}">
                <a16:creationId xmlns:a16="http://schemas.microsoft.com/office/drawing/2014/main" id="{AD3CB0B3-3CF5-1BCF-54E8-724290A6726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149477" y="1330025"/>
            <a:ext cx="4157663" cy="4068762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6640" name="Line 16">
            <a:extLst>
              <a:ext uri="{FF2B5EF4-FFF2-40B4-BE49-F238E27FC236}">
                <a16:creationId xmlns:a16="http://schemas.microsoft.com/office/drawing/2014/main" id="{E0C1F72C-B92A-DC9B-4D2F-EA29BD11FFA9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064823" y="2550918"/>
            <a:ext cx="3065852" cy="0"/>
          </a:xfrm>
          <a:prstGeom prst="line">
            <a:avLst/>
          </a:prstGeom>
          <a:noFill/>
          <a:ln w="19050">
            <a:solidFill>
              <a:schemeClr val="bg2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6641" name="Line 17">
            <a:extLst>
              <a:ext uri="{FF2B5EF4-FFF2-40B4-BE49-F238E27FC236}">
                <a16:creationId xmlns:a16="http://schemas.microsoft.com/office/drawing/2014/main" id="{9DC9411A-C167-FED4-ED92-E567850D451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068390" y="3538239"/>
            <a:ext cx="2979737" cy="3175"/>
          </a:xfrm>
          <a:prstGeom prst="line">
            <a:avLst/>
          </a:prstGeom>
          <a:noFill/>
          <a:ln w="19050">
            <a:solidFill>
              <a:schemeClr val="bg2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6643" name="Rectangle 19">
            <a:extLst>
              <a:ext uri="{FF2B5EF4-FFF2-40B4-BE49-F238E27FC236}">
                <a16:creationId xmlns:a16="http://schemas.microsoft.com/office/drawing/2014/main" id="{92DC7FB9-D2AE-EB1C-A34F-245C2C80FE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05550" y="1012527"/>
            <a:ext cx="504946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i="1" dirty="0">
                <a:solidFill>
                  <a:schemeClr val="tx2"/>
                </a:solidFill>
                <a:latin typeface="Arial" panose="020B0604020202020204" pitchFamily="34" charset="0"/>
              </a:rPr>
              <a:t>S</a:t>
            </a:r>
            <a:r>
              <a:rPr lang="en-GB" altLang="en-US" baseline="-25000" dirty="0">
                <a:solidFill>
                  <a:schemeClr val="tx2"/>
                </a:solidFill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26645" name="Rectangle 21">
            <a:extLst>
              <a:ext uri="{FF2B5EF4-FFF2-40B4-BE49-F238E27FC236}">
                <a16:creationId xmlns:a16="http://schemas.microsoft.com/office/drawing/2014/main" id="{D8372FF2-0764-9F90-3FB5-6717F8EC65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84852" y="4947939"/>
            <a:ext cx="522579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i="1" dirty="0">
                <a:solidFill>
                  <a:schemeClr val="tx2"/>
                </a:solidFill>
                <a:latin typeface="Arial" panose="020B0604020202020204" pitchFamily="34" charset="0"/>
              </a:rPr>
              <a:t>D</a:t>
            </a:r>
            <a:r>
              <a:rPr lang="en-GB" altLang="en-US" baseline="-25000" dirty="0">
                <a:solidFill>
                  <a:schemeClr val="tx2"/>
                </a:solidFill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26646" name="Rectangle 22">
            <a:extLst>
              <a:ext uri="{FF2B5EF4-FFF2-40B4-BE49-F238E27FC236}">
                <a16:creationId xmlns:a16="http://schemas.microsoft.com/office/drawing/2014/main" id="{7B67A2CB-8D12-6988-5F49-8EB8F8BC5D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88127" y="4641552"/>
            <a:ext cx="522579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i="1" dirty="0">
                <a:solidFill>
                  <a:srgbClr val="006600"/>
                </a:solidFill>
                <a:latin typeface="Arial" panose="020B0604020202020204" pitchFamily="34" charset="0"/>
              </a:rPr>
              <a:t>D</a:t>
            </a:r>
            <a:r>
              <a:rPr lang="en-GB" altLang="en-US" baseline="-25000" dirty="0">
                <a:solidFill>
                  <a:srgbClr val="006600"/>
                </a:solidFill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26647" name="Rectangle 23">
            <a:extLst>
              <a:ext uri="{FF2B5EF4-FFF2-40B4-BE49-F238E27FC236}">
                <a16:creationId xmlns:a16="http://schemas.microsoft.com/office/drawing/2014/main" id="{750C848F-F85D-3561-70CC-2FE88F3F10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86238" y="3295352"/>
            <a:ext cx="357470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>
                <a:solidFill>
                  <a:schemeClr val="tx2"/>
                </a:solidFill>
                <a:latin typeface="Arial" panose="020B0604020202020204" pitchFamily="34" charset="0"/>
              </a:rPr>
              <a:t>a</a:t>
            </a:r>
          </a:p>
        </p:txBody>
      </p:sp>
      <p:sp>
        <p:nvSpPr>
          <p:cNvPr id="26648" name="Rectangle 24">
            <a:extLst>
              <a:ext uri="{FF2B5EF4-FFF2-40B4-BE49-F238E27FC236}">
                <a16:creationId xmlns:a16="http://schemas.microsoft.com/office/drawing/2014/main" id="{483CFA67-DEB3-5D76-A7C4-BBCFAC4AE1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00500" y="2048430"/>
            <a:ext cx="357470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dirty="0">
                <a:solidFill>
                  <a:schemeClr val="folHlink"/>
                </a:solidFill>
                <a:latin typeface="Arial" panose="020B0604020202020204" pitchFamily="34" charset="0"/>
              </a:rPr>
              <a:t>d</a:t>
            </a:r>
          </a:p>
        </p:txBody>
      </p:sp>
      <p:sp>
        <p:nvSpPr>
          <p:cNvPr id="26650" name="Rectangle 26">
            <a:extLst>
              <a:ext uri="{FF2B5EF4-FFF2-40B4-BE49-F238E27FC236}">
                <a16:creationId xmlns:a16="http://schemas.microsoft.com/office/drawing/2014/main" id="{E6DC4047-C33C-D3B4-DCAD-E070891274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42177" y="4147839"/>
            <a:ext cx="522579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i="1" dirty="0">
                <a:solidFill>
                  <a:schemeClr val="accent2"/>
                </a:solidFill>
                <a:latin typeface="Arial" panose="020B0604020202020204" pitchFamily="34" charset="0"/>
              </a:rPr>
              <a:t>D</a:t>
            </a:r>
            <a:r>
              <a:rPr lang="en-GB" altLang="en-US" baseline="-25000" dirty="0">
                <a:solidFill>
                  <a:schemeClr val="accent2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26651" name="Line 27">
            <a:extLst>
              <a:ext uri="{FF2B5EF4-FFF2-40B4-BE49-F238E27FC236}">
                <a16:creationId xmlns:a16="http://schemas.microsoft.com/office/drawing/2014/main" id="{C4BBC0B1-AC07-E686-70E4-3623735299D4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328312"/>
            <a:ext cx="0" cy="5334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6652" name="Line 28">
            <a:extLst>
              <a:ext uri="{FF2B5EF4-FFF2-40B4-BE49-F238E27FC236}">
                <a16:creationId xmlns:a16="http://schemas.microsoft.com/office/drawing/2014/main" id="{4995BE86-4205-E260-99B2-0CFEC6E37FFD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799" y="5662312"/>
            <a:ext cx="7601713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6653" name="Line 29">
            <a:extLst>
              <a:ext uri="{FF2B5EF4-FFF2-40B4-BE49-F238E27FC236}">
                <a16:creationId xmlns:a16="http://schemas.microsoft.com/office/drawing/2014/main" id="{216C8EB4-33A8-7E46-6215-8A9A2E541984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5600" y="401339"/>
            <a:ext cx="4338638" cy="3863975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6655" name="Oval 31">
            <a:extLst>
              <a:ext uri="{FF2B5EF4-FFF2-40B4-BE49-F238E27FC236}">
                <a16:creationId xmlns:a16="http://schemas.microsoft.com/office/drawing/2014/main" id="{49E2F1B0-8B06-286B-B94F-BB06EC2B22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00500" y="3471562"/>
            <a:ext cx="127000" cy="127000"/>
          </a:xfrm>
          <a:prstGeom prst="ellipse">
            <a:avLst/>
          </a:prstGeom>
          <a:solidFill>
            <a:srgbClr val="DCE1FF"/>
          </a:solidFill>
          <a:ln w="22225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6659" name="AutoShape 35">
            <a:extLst>
              <a:ext uri="{FF2B5EF4-FFF2-40B4-BE49-F238E27FC236}">
                <a16:creationId xmlns:a16="http://schemas.microsoft.com/office/drawing/2014/main" id="{B9220C60-0B97-2172-B558-A06534AD03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46940" y="1712850"/>
            <a:ext cx="2713052" cy="1466644"/>
          </a:xfrm>
          <a:prstGeom prst="flowChartAlternateProcess">
            <a:avLst/>
          </a:prstGeom>
          <a:solidFill>
            <a:srgbClr val="FFFFCC"/>
          </a:solidFill>
          <a:ln w="22225">
            <a:solidFill>
              <a:srgbClr val="660066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GB" altLang="en-US" sz="2000" dirty="0">
                <a:solidFill>
                  <a:srgbClr val="A50021"/>
                </a:solidFill>
                <a:latin typeface="Arial" panose="020B0604020202020204" pitchFamily="34" charset="0"/>
              </a:rPr>
              <a:t>Overshooting occurs and speculators expect prices to fall back to </a:t>
            </a:r>
            <a:r>
              <a:rPr lang="en-GB" altLang="en-US" sz="2000" i="1" dirty="0">
                <a:solidFill>
                  <a:srgbClr val="A50021"/>
                </a:solidFill>
                <a:latin typeface="Arial" panose="020B0604020202020204" pitchFamily="34" charset="0"/>
              </a:rPr>
              <a:t>P</a:t>
            </a:r>
            <a:r>
              <a:rPr lang="en-GB" altLang="en-US" sz="2000" baseline="-25000" dirty="0">
                <a:solidFill>
                  <a:srgbClr val="A50021"/>
                </a:solidFill>
                <a:latin typeface="Arial" panose="020B0604020202020204" pitchFamily="34" charset="0"/>
              </a:rPr>
              <a:t>3</a:t>
            </a:r>
            <a:r>
              <a:rPr lang="en-GB" altLang="en-US" sz="2000" dirty="0">
                <a:solidFill>
                  <a:srgbClr val="A50021"/>
                </a:solidFill>
                <a:latin typeface="Arial" panose="020B0604020202020204" pitchFamily="34" charset="0"/>
              </a:rPr>
              <a:t>.</a:t>
            </a:r>
            <a:endParaRPr lang="en-GB" altLang="en-US" dirty="0">
              <a:solidFill>
                <a:srgbClr val="A50021"/>
              </a:solidFill>
              <a:latin typeface="Arial" panose="020B0604020202020204" pitchFamily="34" charset="0"/>
            </a:endParaRPr>
          </a:p>
        </p:txBody>
      </p:sp>
      <p:sp>
        <p:nvSpPr>
          <p:cNvPr id="33" name="Rectangle 1029">
            <a:extLst>
              <a:ext uri="{FF2B5EF4-FFF2-40B4-BE49-F238E27FC236}">
                <a16:creationId xmlns:a16="http://schemas.microsoft.com/office/drawing/2014/main" id="{08BC4D6A-E53D-FE48-9160-91A7B808D80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" y="6138812"/>
            <a:ext cx="9144000" cy="574675"/>
          </a:xfrm>
          <a:noFill/>
          <a:ln/>
          <a:effectLst/>
        </p:spPr>
        <p:txBody>
          <a:bodyPr>
            <a:normAutofit/>
          </a:bodyPr>
          <a:lstStyle/>
          <a:p>
            <a:pPr algn="ctr"/>
            <a:r>
              <a:rPr lang="en-GB" altLang="en-US" sz="2600" dirty="0">
                <a:solidFill>
                  <a:schemeClr val="tx1"/>
                </a:solidFill>
              </a:rPr>
              <a:t>Figure 2 </a:t>
            </a:r>
            <a:r>
              <a:rPr lang="en-GB" altLang="en-US" sz="2600" b="0" dirty="0">
                <a:solidFill>
                  <a:schemeClr val="tx1"/>
                </a:solidFill>
              </a:rPr>
              <a:t> Speculation: response to overshooting</a:t>
            </a:r>
          </a:p>
        </p:txBody>
      </p:sp>
      <p:sp>
        <p:nvSpPr>
          <p:cNvPr id="2" name="Line 12">
            <a:extLst>
              <a:ext uri="{FF2B5EF4-FFF2-40B4-BE49-F238E27FC236}">
                <a16:creationId xmlns:a16="http://schemas.microsoft.com/office/drawing/2014/main" id="{81808A4D-20C7-E3B1-3575-AC64231F246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813912" y="772217"/>
            <a:ext cx="4157662" cy="4068762"/>
          </a:xfrm>
          <a:prstGeom prst="line">
            <a:avLst/>
          </a:prstGeom>
          <a:noFill/>
          <a:ln w="38100">
            <a:solidFill>
              <a:srgbClr val="0066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" name="Rectangle 20">
            <a:extLst>
              <a:ext uri="{FF2B5EF4-FFF2-40B4-BE49-F238E27FC236}">
                <a16:creationId xmlns:a16="http://schemas.microsoft.com/office/drawing/2014/main" id="{673BF4E8-D18C-336F-BEA6-3DB1C9BE87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22421" y="491480"/>
            <a:ext cx="504946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i="1" dirty="0">
                <a:solidFill>
                  <a:srgbClr val="006600"/>
                </a:solidFill>
                <a:latin typeface="Arial" panose="020B0604020202020204" pitchFamily="34" charset="0"/>
              </a:rPr>
              <a:t>S</a:t>
            </a:r>
            <a:r>
              <a:rPr lang="en-GB" altLang="en-US" baseline="-25000" dirty="0">
                <a:solidFill>
                  <a:srgbClr val="006600"/>
                </a:solidFill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FF674B1F-9D5C-8478-3299-62A89C9875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777" y="1462190"/>
            <a:ext cx="452047" cy="4007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2000" i="1" dirty="0">
                <a:latin typeface="Arial" panose="020B0604020202020204" pitchFamily="34" charset="0"/>
              </a:rPr>
              <a:t>P</a:t>
            </a:r>
            <a:r>
              <a:rPr lang="en-GB" altLang="en-US" sz="2000" baseline="-25000" dirty="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5" name="Line 12">
            <a:extLst>
              <a:ext uri="{FF2B5EF4-FFF2-40B4-BE49-F238E27FC236}">
                <a16:creationId xmlns:a16="http://schemas.microsoft.com/office/drawing/2014/main" id="{1BA6DFBE-80DE-B92B-51BF-13BB0B397B8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462835" y="449954"/>
            <a:ext cx="4157662" cy="4068762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" name="Line 18">
            <a:extLst>
              <a:ext uri="{FF2B5EF4-FFF2-40B4-BE49-F238E27FC236}">
                <a16:creationId xmlns:a16="http://schemas.microsoft.com/office/drawing/2014/main" id="{157F64C0-559C-C813-A8C6-7DF9109C553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68389" y="1686028"/>
            <a:ext cx="3296584" cy="0"/>
          </a:xfrm>
          <a:prstGeom prst="line">
            <a:avLst/>
          </a:prstGeom>
          <a:noFill/>
          <a:ln w="19050">
            <a:solidFill>
              <a:schemeClr val="bg2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7" name="Rectangle 20">
            <a:extLst>
              <a:ext uri="{FF2B5EF4-FFF2-40B4-BE49-F238E27FC236}">
                <a16:creationId xmlns:a16="http://schemas.microsoft.com/office/drawing/2014/main" id="{EFBDD060-4761-4D86-09B1-CB50A20DAB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79222" y="114993"/>
            <a:ext cx="504946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i="1" dirty="0">
                <a:solidFill>
                  <a:schemeClr val="accent2"/>
                </a:solidFill>
                <a:latin typeface="Arial" panose="020B0604020202020204" pitchFamily="34" charset="0"/>
              </a:rPr>
              <a:t>S</a:t>
            </a:r>
            <a:r>
              <a:rPr lang="en-GB" altLang="en-US" baseline="-25000" dirty="0">
                <a:solidFill>
                  <a:schemeClr val="accent2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8" name="Rectangle 25">
            <a:extLst>
              <a:ext uri="{FF2B5EF4-FFF2-40B4-BE49-F238E27FC236}">
                <a16:creationId xmlns:a16="http://schemas.microsoft.com/office/drawing/2014/main" id="{98C39536-2436-92BB-386E-C858CA1F9D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49640" y="1459234"/>
            <a:ext cx="276472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>
                <a:solidFill>
                  <a:schemeClr val="accent2"/>
                </a:solidFill>
                <a:latin typeface="Arial" panose="020B0604020202020204" pitchFamily="34" charset="0"/>
              </a:rPr>
              <a:t>c</a:t>
            </a:r>
          </a:p>
        </p:txBody>
      </p:sp>
      <p:sp>
        <p:nvSpPr>
          <p:cNvPr id="26654" name="Oval 30">
            <a:extLst>
              <a:ext uri="{FF2B5EF4-FFF2-40B4-BE49-F238E27FC236}">
                <a16:creationId xmlns:a16="http://schemas.microsoft.com/office/drawing/2014/main" id="{173CF2BB-6C3A-FBDA-8815-7402457B8E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65890" y="2480398"/>
            <a:ext cx="127000" cy="127000"/>
          </a:xfrm>
          <a:prstGeom prst="ellipse">
            <a:avLst/>
          </a:prstGeom>
          <a:solidFill>
            <a:srgbClr val="CCFFCC"/>
          </a:solidFill>
          <a:ln w="22225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9" name="Rectangle 9">
            <a:extLst>
              <a:ext uri="{FF2B5EF4-FFF2-40B4-BE49-F238E27FC236}">
                <a16:creationId xmlns:a16="http://schemas.microsoft.com/office/drawing/2014/main" id="{A5FBA7AC-6AA2-B52F-9BBB-75D08554B4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8327" y="303838"/>
            <a:ext cx="430824" cy="4161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2100" i="1">
                <a:latin typeface="Arial" panose="020B0604020202020204" pitchFamily="34" charset="0"/>
              </a:rPr>
              <a:t>P </a:t>
            </a:r>
          </a:p>
        </p:txBody>
      </p:sp>
      <p:sp>
        <p:nvSpPr>
          <p:cNvPr id="10" name="Rectangle 10">
            <a:extLst>
              <a:ext uri="{FF2B5EF4-FFF2-40B4-BE49-F238E27FC236}">
                <a16:creationId xmlns:a16="http://schemas.microsoft.com/office/drawing/2014/main" id="{F2185796-2558-3E44-9998-EB0FBF4135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21695" y="5750751"/>
            <a:ext cx="471283" cy="4161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2100" i="1">
                <a:latin typeface="Arial" panose="020B0604020202020204" pitchFamily="34" charset="0"/>
              </a:rPr>
              <a:t>Q </a:t>
            </a:r>
          </a:p>
        </p:txBody>
      </p:sp>
      <p:sp>
        <p:nvSpPr>
          <p:cNvPr id="11" name="Oval 32">
            <a:extLst>
              <a:ext uri="{FF2B5EF4-FFF2-40B4-BE49-F238E27FC236}">
                <a16:creationId xmlns:a16="http://schemas.microsoft.com/office/drawing/2014/main" id="{1A3AA818-368D-E334-B40F-AAEEA55BB4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96248" y="1622627"/>
            <a:ext cx="127000" cy="127000"/>
          </a:xfrm>
          <a:prstGeom prst="ellipse">
            <a:avLst/>
          </a:prstGeom>
          <a:solidFill>
            <a:srgbClr val="FFCCCC"/>
          </a:solidFill>
          <a:ln w="22225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7231278"/>
      </p:ext>
    </p:extLst>
  </p:cSld>
  <p:clrMapOvr>
    <a:masterClrMapping/>
  </p:clrMapOvr>
  <p:transition spd="slow"/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itle">
  <a:themeElements>
    <a:clrScheme name="Custom 62">
      <a:dk1>
        <a:srgbClr val="000000"/>
      </a:dk1>
      <a:lt1>
        <a:srgbClr val="FFFFFF"/>
      </a:lt1>
      <a:dk2>
        <a:srgbClr val="1616B2"/>
      </a:dk2>
      <a:lt2>
        <a:srgbClr val="000000"/>
      </a:lt2>
      <a:accent1>
        <a:srgbClr val="193FE1"/>
      </a:accent1>
      <a:accent2>
        <a:srgbClr val="CC0000"/>
      </a:accent2>
      <a:accent3>
        <a:srgbClr val="FFFFFF"/>
      </a:accent3>
      <a:accent4>
        <a:srgbClr val="000000"/>
      </a:accent4>
      <a:accent5>
        <a:srgbClr val="B8AAB8"/>
      </a:accent5>
      <a:accent6>
        <a:srgbClr val="B90000"/>
      </a:accent6>
      <a:hlink>
        <a:srgbClr val="663300"/>
      </a:hlink>
      <a:folHlink>
        <a:srgbClr val="006600"/>
      </a:folHlink>
    </a:clrScheme>
    <a:fontScheme name="5_Civic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7482</TotalTime>
  <Words>74</Words>
  <Application>Microsoft Office PowerPoint</Application>
  <PresentationFormat>On-screen Show (4:3)</PresentationFormat>
  <Paragraphs>35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Times New Roman</vt:lpstr>
      <vt:lpstr>Wingdings</vt:lpstr>
      <vt:lpstr>Wingdings 2</vt:lpstr>
      <vt:lpstr>Title</vt:lpstr>
      <vt:lpstr>Figure 1  Speculation: response to an initial rise in price</vt:lpstr>
      <vt:lpstr>Figure 2  Speculation: response to overshooting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John Sloman</dc:creator>
  <cp:lastModifiedBy>John Sloman</cp:lastModifiedBy>
  <cp:revision>326</cp:revision>
  <dcterms:created xsi:type="dcterms:W3CDTF">2002-11-17T23:04:00Z</dcterms:created>
  <dcterms:modified xsi:type="dcterms:W3CDTF">2025-01-21T15:46:48Z</dcterms:modified>
</cp:coreProperties>
</file>