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39" r:id="rId1"/>
    <p:sldMasterId id="2147483879" r:id="rId2"/>
    <p:sldMasterId id="2147483936" r:id="rId3"/>
  </p:sldMasterIdLst>
  <p:notesMasterIdLst>
    <p:notesMasterId r:id="rId5"/>
  </p:notesMasterIdLst>
  <p:sldIdLst>
    <p:sldId id="262" r:id="rId4"/>
  </p:sldIdLst>
  <p:sldSz cx="9906000" cy="6858000" type="A4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  <a:srgbClr val="CC0000"/>
    <a:srgbClr val="660066"/>
    <a:srgbClr val="FFFFCC"/>
    <a:srgbClr val="FFFF99"/>
    <a:srgbClr val="1C1C1C"/>
    <a:srgbClr val="0094C8"/>
    <a:srgbClr val="333333"/>
    <a:srgbClr val="877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42" autoAdjust="0"/>
    <p:restoredTop sz="95508" autoAdjust="0"/>
  </p:normalViewPr>
  <p:slideViewPr>
    <p:cSldViewPr snapToGrid="0">
      <p:cViewPr varScale="1">
        <p:scale>
          <a:sx n="96" d="100"/>
          <a:sy n="96" d="100"/>
        </p:scale>
        <p:origin x="1440" y="67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-2034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1F9702A-1E58-4620-B149-1D09890823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6F46DBD-D38C-4E4C-8F33-958E9E7D29C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D69D246-50B5-4D89-9361-D3F9C051CB2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30BF6E3-CF9C-41EC-BD95-B3EF8F9DB0F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0"/>
            <a:r>
              <a:rPr lang="en-GB" altLang="en-US"/>
              <a:t>Second level</a:t>
            </a:r>
          </a:p>
          <a:p>
            <a:pPr lvl="0"/>
            <a:r>
              <a:rPr lang="en-GB" altLang="en-US"/>
              <a:t>Third level</a:t>
            </a:r>
          </a:p>
          <a:p>
            <a:pPr lvl="0"/>
            <a:r>
              <a:rPr lang="en-GB" altLang="en-US"/>
              <a:t>Fourth level</a:t>
            </a:r>
          </a:p>
          <a:p>
            <a:pPr lvl="0"/>
            <a:r>
              <a:rPr lang="en-GB" altLang="en-US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E23CAD92-70B4-4A19-9199-719F92A27F7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B315FABC-41C1-48C4-B4F3-88C0693A8D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1D5846-0493-4B99-9887-C1B8A468CA6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015179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8DDD4F59-2BBB-4C01-BA91-28ACF16980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30379-2724-4B04-8799-5A67081E374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60FB2BCA-53C2-4765-A681-7845459C5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 altLang="en-US" noProof="1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D0ED3ED-112A-41D3-B8B7-89468B0BF3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2025" y="692150"/>
            <a:ext cx="4933950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>
            <a:extLst>
              <a:ext uri="{FF2B5EF4-FFF2-40B4-BE49-F238E27FC236}">
                <a16:creationId xmlns:a16="http://schemas.microsoft.com/office/drawing/2014/main" id="{54B27A16-6A49-4FF4-A2C6-9B0C9B348F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386515"/>
            <a:ext cx="9906000" cy="5006348"/>
          </a:xfrm>
          <a:prstGeom prst="rect">
            <a:avLst/>
          </a:prstGeom>
          <a:solidFill>
            <a:srgbClr val="EEECE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400" dirty="0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D0FEDEC1-8D10-48C5-96FF-84446C228B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906000" cy="1177631"/>
          </a:xfrm>
          <a:prstGeom prst="rect">
            <a:avLst/>
          </a:prstGeom>
          <a:solidFill>
            <a:srgbClr val="E2E0C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04839-5087-4216-8E2F-495D007366C5}"/>
              </a:ext>
            </a:extLst>
          </p:cNvPr>
          <p:cNvSpPr>
            <a:spLocks noChangeArrowheads="1"/>
          </p:cNvSpPr>
          <p:nvPr userDrawn="1"/>
        </p:nvSpPr>
        <p:spPr bwMode="white">
          <a:xfrm>
            <a:off x="0" y="6705600"/>
            <a:ext cx="9906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D53D31-06D5-4BDB-8836-0F24F26E8E02}"/>
              </a:ext>
            </a:extLst>
          </p:cNvPr>
          <p:cNvSpPr>
            <a:spLocks noChangeArrowheads="1"/>
          </p:cNvSpPr>
          <p:nvPr userDrawn="1"/>
        </p:nvSpPr>
        <p:spPr bwMode="white">
          <a:xfrm>
            <a:off x="0" y="1185571"/>
            <a:ext cx="9906000" cy="17554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/>
          </a:p>
        </p:txBody>
      </p:sp>
      <p:sp>
        <p:nvSpPr>
          <p:cNvPr id="10" name="Line 24">
            <a:extLst>
              <a:ext uri="{FF2B5EF4-FFF2-40B4-BE49-F238E27FC236}">
                <a16:creationId xmlns:a16="http://schemas.microsoft.com/office/drawing/2014/main" id="{05D27BC1-CCC2-456A-897D-DD330A508D3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67603" y="1185572"/>
            <a:ext cx="9563761" cy="0"/>
          </a:xfrm>
          <a:prstGeom prst="line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15B9FB-716C-4EE6-9B51-836C17DC9686}"/>
              </a:ext>
            </a:extLst>
          </p:cNvPr>
          <p:cNvSpPr>
            <a:spLocks noChangeArrowheads="1"/>
          </p:cNvSpPr>
          <p:nvPr userDrawn="1"/>
        </p:nvSpPr>
        <p:spPr bwMode="white">
          <a:xfrm>
            <a:off x="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EF9EAD-49D3-49FA-8681-57CB74ACC0DE}"/>
              </a:ext>
            </a:extLst>
          </p:cNvPr>
          <p:cNvSpPr>
            <a:spLocks noChangeArrowheads="1"/>
          </p:cNvSpPr>
          <p:nvPr userDrawn="1"/>
        </p:nvSpPr>
        <p:spPr bwMode="white">
          <a:xfrm>
            <a:off x="9740900" y="0"/>
            <a:ext cx="1651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6F40F8-2A29-4656-AEEF-CE66D6E0A2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661" y="6388102"/>
            <a:ext cx="9568921" cy="309563"/>
          </a:xfrm>
          <a:prstGeom prst="rect">
            <a:avLst/>
          </a:prstGeom>
          <a:solidFill>
            <a:srgbClr val="82B7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9080D4-3EA8-4AA3-9E73-37D10AF5B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5100" y="155575"/>
            <a:ext cx="9568921" cy="6546850"/>
          </a:xfrm>
          <a:prstGeom prst="rect">
            <a:avLst/>
          </a:prstGeom>
          <a:noFill/>
          <a:ln w="15875" algn="ctr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 dirty="0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274579AD-7DF1-404E-AA72-3334C5CD18D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65100" y="1276350"/>
            <a:ext cx="9568921" cy="0"/>
          </a:xfrm>
          <a:prstGeom prst="line">
            <a:avLst/>
          </a:prstGeom>
          <a:noFill/>
          <a:ln w="9525" algn="ctr">
            <a:solidFill>
              <a:srgbClr val="CC99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 sz="2400" dirty="0"/>
          </a:p>
        </p:txBody>
      </p:sp>
      <p:sp>
        <p:nvSpPr>
          <p:cNvPr id="18" name="Rectangle 33">
            <a:extLst>
              <a:ext uri="{FF2B5EF4-FFF2-40B4-BE49-F238E27FC236}">
                <a16:creationId xmlns:a16="http://schemas.microsoft.com/office/drawing/2014/main" id="{7ADABBD4-81FC-4E8B-AF89-8E95D1D3EE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906000" cy="138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761" y="180977"/>
            <a:ext cx="9245600" cy="790573"/>
          </a:xfrm>
          <a:prstGeom prst="rect">
            <a:avLst/>
          </a:prstGeom>
        </p:spPr>
        <p:txBody>
          <a:bodyPr/>
          <a:lstStyle>
            <a:lvl1pPr>
              <a:defRPr sz="4200">
                <a:solidFill>
                  <a:srgbClr val="6E853F"/>
                </a:solidFill>
                <a:effectLst>
                  <a:outerShdw blurRad="254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26898" y="1527048"/>
            <a:ext cx="9212580" cy="45720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000">
                <a:solidFill>
                  <a:srgbClr val="321F4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Line 20">
            <a:extLst>
              <a:ext uri="{FF2B5EF4-FFF2-40B4-BE49-F238E27FC236}">
                <a16:creationId xmlns:a16="http://schemas.microsoft.com/office/drawing/2014/main" id="{A192817B-BE54-4539-AE8C-3B9D05066E0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65100" y="1369053"/>
            <a:ext cx="9563762" cy="0"/>
          </a:xfrm>
          <a:prstGeom prst="line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 sz="24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A75F71-CE31-4A78-886D-F08AE97DC1C3}"/>
              </a:ext>
            </a:extLst>
          </p:cNvPr>
          <p:cNvSpPr/>
          <p:nvPr userDrawn="1"/>
        </p:nvSpPr>
        <p:spPr>
          <a:xfrm>
            <a:off x="4735273" y="1015343"/>
            <a:ext cx="414815" cy="509485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FECBDD-2A13-4944-8A60-DDC15787FF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75260" y="1060960"/>
            <a:ext cx="335617" cy="416069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CB9C4F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en-US" sz="2400" dirty="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44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99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57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EFCC-A660-4E76-8296-769EF736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01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497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55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6BD7C-0433-467F-AE5A-F5EFC151F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906000" cy="719138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998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50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55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909" r:id="rId2"/>
    <p:sldLayoutId id="2147483924" r:id="rId3"/>
    <p:sldLayoutId id="2147483935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800" kern="1200">
          <a:solidFill>
            <a:srgbClr val="577C32"/>
          </a:solidFill>
          <a:effectLst>
            <a:outerShdw blurRad="254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4F81BD"/>
        </a:buClr>
        <a:buSzPct val="85000"/>
        <a:buFont typeface="Wingdings 2" panose="05020102010507070707" pitchFamily="18" charset="2"/>
        <a:buChar char="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rgbClr val="C0504D"/>
        </a:buClr>
        <a:buSzPct val="70000"/>
        <a:buFont typeface="Wingdings" panose="05000000000000000000" pitchFamily="2" charset="2"/>
        <a:buChar char="¡"/>
        <a:defRPr sz="2500" kern="1200">
          <a:solidFill>
            <a:srgbClr val="114178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699E00"/>
        </a:buClr>
        <a:buSzPct val="75000"/>
        <a:buFont typeface="Wingdings 2" panose="05020102010507070707" pitchFamily="18" charset="2"/>
        <a:buChar char="÷"/>
        <a:defRPr sz="2200" kern="1200">
          <a:solidFill>
            <a:srgbClr val="2C3846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anose="05000000000000000000" pitchFamily="2" charset="2"/>
        <a:buChar char=""/>
        <a:defRPr sz="1900" kern="1200">
          <a:solidFill>
            <a:srgbClr val="384D64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4BACC6"/>
        </a:buClr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Text Placeholder 12">
            <a:extLst>
              <a:ext uri="{FF2B5EF4-FFF2-40B4-BE49-F238E27FC236}">
                <a16:creationId xmlns:a16="http://schemas.microsoft.com/office/drawing/2014/main" id="{DEF7B433-A0C6-4575-9ED2-6CC76F9E98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6761" y="1524000"/>
            <a:ext cx="92456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80" name="Title Placeholder 21">
            <a:extLst>
              <a:ext uri="{FF2B5EF4-FFF2-40B4-BE49-F238E27FC236}">
                <a16:creationId xmlns:a16="http://schemas.microsoft.com/office/drawing/2014/main" id="{6C2BBF53-5102-4DBD-9058-695BA5EB88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6761" y="180977"/>
            <a:ext cx="924560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351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800" kern="12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800">
          <a:solidFill>
            <a:srgbClr val="577C3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88A44D"/>
          </a:solidFill>
          <a:latin typeface="Arial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4F81BD"/>
        </a:buClr>
        <a:buSzPct val="85000"/>
        <a:buFont typeface="Wingdings 2" panose="05020102010507070707" pitchFamily="18" charset="2"/>
        <a:buChar char="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1" fontAlgn="base" hangingPunct="1">
        <a:spcBef>
          <a:spcPct val="20000"/>
        </a:spcBef>
        <a:spcAft>
          <a:spcPct val="0"/>
        </a:spcAft>
        <a:buClr>
          <a:srgbClr val="C0504D"/>
        </a:buClr>
        <a:buSzPct val="70000"/>
        <a:buFont typeface="Wingdings" panose="05000000000000000000" pitchFamily="2" charset="2"/>
        <a:buChar char="¡"/>
        <a:defRPr sz="2500" kern="1200">
          <a:solidFill>
            <a:srgbClr val="114178"/>
          </a:solidFill>
          <a:latin typeface="+mn-lt"/>
          <a:ea typeface="+mn-ea"/>
          <a:cs typeface="+mn-cs"/>
        </a:defRPr>
      </a:lvl2pPr>
      <a:lvl3pPr marL="822325" indent="-228600" algn="l" rtl="0" eaLnBrk="1" fontAlgn="base" hangingPunct="1">
        <a:spcBef>
          <a:spcPct val="20000"/>
        </a:spcBef>
        <a:spcAft>
          <a:spcPct val="0"/>
        </a:spcAft>
        <a:buClr>
          <a:srgbClr val="699E00"/>
        </a:buClr>
        <a:buSzPct val="75000"/>
        <a:buFont typeface="Wingdings 2" panose="05020102010507070707" pitchFamily="18" charset="2"/>
        <a:buChar char="÷"/>
        <a:defRPr sz="2200" kern="1200">
          <a:solidFill>
            <a:srgbClr val="2C3846"/>
          </a:solidFill>
          <a:latin typeface="+mn-lt"/>
          <a:ea typeface="+mn-ea"/>
          <a:cs typeface="+mn-cs"/>
        </a:defRPr>
      </a:lvl3pPr>
      <a:lvl4pPr marL="1096963" indent="-228600" algn="l" rtl="0" eaLnBrk="1" fontAlgn="base" hangingPunct="1">
        <a:spcBef>
          <a:spcPct val="20000"/>
        </a:spcBef>
        <a:spcAft>
          <a:spcPct val="0"/>
        </a:spcAft>
        <a:buClr>
          <a:srgbClr val="8064A2"/>
        </a:buClr>
        <a:buSzPct val="70000"/>
        <a:buFont typeface="Wingdings" panose="05000000000000000000" pitchFamily="2" charset="2"/>
        <a:buChar char=""/>
        <a:defRPr sz="1900" kern="1200">
          <a:solidFill>
            <a:srgbClr val="384D64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lr>
          <a:srgbClr val="4BACC6"/>
        </a:buClr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67009C6-6D5E-486C-A383-3780A7AC0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906000" cy="690563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7024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</p:sldLayoutIdLst>
  <p:txStyles>
    <p:titleStyle>
      <a:lvl1pPr algn="ctr" defTabSz="7620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2pPr>
      <a:lvl3pPr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3pPr>
      <a:lvl4pPr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4pPr>
      <a:lvl5pPr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5pPr>
      <a:lvl6pPr marL="457200"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6pPr>
      <a:lvl7pPr marL="914400"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7pPr>
      <a:lvl8pPr marL="1371600"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8pPr>
      <a:lvl9pPr marL="1828800" algn="ctr" defTabSz="762000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hlink"/>
          </a:solidFill>
          <a:latin typeface="Arial" panose="020B0604020202020204" pitchFamily="34" charset="0"/>
        </a:defRPr>
      </a:lvl9pPr>
    </p:titleStyle>
    <p:bodyStyle>
      <a:lvl1pPr marL="342900" indent="-342900" algn="l" defTabSz="762000" rtl="0" eaLnBrk="1" fontAlgn="base" hangingPunct="1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1" fontAlgn="base" hangingPunct="1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762000" rtl="0" eaLnBrk="1" fontAlgn="base" hangingPunct="1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762000" rtl="0" eaLnBrk="1" fontAlgn="base" hangingPunct="1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762000" rtl="0" eaLnBrk="1" fontAlgn="base" hangingPunct="1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5">
            <a:extLst>
              <a:ext uri="{FF2B5EF4-FFF2-40B4-BE49-F238E27FC236}">
                <a16:creationId xmlns:a16="http://schemas.microsoft.com/office/drawing/2014/main" id="{A41A1C99-A79C-6D14-FFC2-5D67AEF7C1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8821" y="3654135"/>
            <a:ext cx="0" cy="1768475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4F09577-C3D5-4208-9C7E-5F8981701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880" y="5740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510F79B-DCAF-4167-B538-AC3C11BD9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280" y="5740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38C3685A-84E5-4968-8063-CA37EB2E3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78840" y="101600"/>
            <a:ext cx="0" cy="5334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7" name="Line 5">
            <a:extLst>
              <a:ext uri="{FF2B5EF4-FFF2-40B4-BE49-F238E27FC236}">
                <a16:creationId xmlns:a16="http://schemas.microsoft.com/office/drawing/2014/main" id="{2173C877-061B-4352-926E-1645CC1C1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905511" y="5435600"/>
            <a:ext cx="82295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66680AA8-2F9A-4028-84D9-498B0BF0F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846" y="5372371"/>
            <a:ext cx="405560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2200" dirty="0">
                <a:latin typeface="Arial" panose="020B0604020202020204" pitchFamily="34" charset="0"/>
              </a:rPr>
              <a:t>O</a:t>
            </a: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262837C7-5141-4D6D-B089-4EE58EBE74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21106" y="2418643"/>
            <a:ext cx="1487587" cy="43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2200">
                <a:latin typeface="Arial" panose="020B0604020202020204" pitchFamily="34" charset="0"/>
              </a:rPr>
              <a:t>Price level</a:t>
            </a:r>
          </a:p>
        </p:txBody>
      </p:sp>
      <p:sp>
        <p:nvSpPr>
          <p:cNvPr id="18441" name="Arc 9">
            <a:extLst>
              <a:ext uri="{FF2B5EF4-FFF2-40B4-BE49-F238E27FC236}">
                <a16:creationId xmlns:a16="http://schemas.microsoft.com/office/drawing/2014/main" id="{DA7CBDD1-736E-44A5-87C9-40F34CADB902}"/>
              </a:ext>
            </a:extLst>
          </p:cNvPr>
          <p:cNvSpPr>
            <a:spLocks/>
          </p:cNvSpPr>
          <p:nvPr/>
        </p:nvSpPr>
        <p:spPr bwMode="auto">
          <a:xfrm rot="21240000">
            <a:off x="1292544" y="-276225"/>
            <a:ext cx="4808537" cy="522605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0373 w 20373"/>
              <a:gd name="T1" fmla="*/ 7175 h 21428"/>
              <a:gd name="T2" fmla="*/ 2718 w 20373"/>
              <a:gd name="T3" fmla="*/ 21428 h 21428"/>
              <a:gd name="T4" fmla="*/ 0 w 20373"/>
              <a:gd name="T5" fmla="*/ 0 h 2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373" h="21428" fill="none" extrusionOk="0">
                <a:moveTo>
                  <a:pt x="20373" y="7175"/>
                </a:moveTo>
                <a:cubicBezTo>
                  <a:pt x="17658" y="14883"/>
                  <a:pt x="10825" y="20399"/>
                  <a:pt x="2718" y="21428"/>
                </a:cubicBezTo>
              </a:path>
              <a:path w="20373" h="21428" stroke="0" extrusionOk="0">
                <a:moveTo>
                  <a:pt x="20373" y="7175"/>
                </a:moveTo>
                <a:cubicBezTo>
                  <a:pt x="17658" y="14883"/>
                  <a:pt x="10825" y="20399"/>
                  <a:pt x="2718" y="21428"/>
                </a:cubicBezTo>
                <a:lnTo>
                  <a:pt x="0" y="0"/>
                </a:lnTo>
                <a:close/>
              </a:path>
            </a:pathLst>
          </a:custGeom>
          <a:noFill/>
          <a:ln w="44450" cap="rnd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2" name="Arc 10">
            <a:extLst>
              <a:ext uri="{FF2B5EF4-FFF2-40B4-BE49-F238E27FC236}">
                <a16:creationId xmlns:a16="http://schemas.microsoft.com/office/drawing/2014/main" id="{BFB61912-DF2E-473E-AB27-05A4762A3445}"/>
              </a:ext>
            </a:extLst>
          </p:cNvPr>
          <p:cNvSpPr>
            <a:spLocks/>
          </p:cNvSpPr>
          <p:nvPr/>
        </p:nvSpPr>
        <p:spPr bwMode="auto">
          <a:xfrm>
            <a:off x="2703830" y="-508000"/>
            <a:ext cx="7207250" cy="5334000"/>
          </a:xfrm>
          <a:custGeom>
            <a:avLst/>
            <a:gdLst>
              <a:gd name="G0" fmla="+- 20698 0 0"/>
              <a:gd name="G1" fmla="+- 0 0 0"/>
              <a:gd name="G2" fmla="+- 21600 0 0"/>
              <a:gd name="T0" fmla="*/ 12668 w 20698"/>
              <a:gd name="T1" fmla="*/ 20052 h 20052"/>
              <a:gd name="T2" fmla="*/ 0 w 20698"/>
              <a:gd name="T3" fmla="*/ 6178 h 20052"/>
              <a:gd name="T4" fmla="*/ 20698 w 20698"/>
              <a:gd name="T5" fmla="*/ 0 h 20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98" h="20052" fill="none" extrusionOk="0">
                <a:moveTo>
                  <a:pt x="12668" y="20051"/>
                </a:moveTo>
                <a:cubicBezTo>
                  <a:pt x="6550" y="17601"/>
                  <a:pt x="1885" y="12492"/>
                  <a:pt x="0" y="6177"/>
                </a:cubicBezTo>
              </a:path>
              <a:path w="20698" h="20052" stroke="0" extrusionOk="0">
                <a:moveTo>
                  <a:pt x="12668" y="20051"/>
                </a:moveTo>
                <a:cubicBezTo>
                  <a:pt x="6550" y="17601"/>
                  <a:pt x="1885" y="12492"/>
                  <a:pt x="0" y="6177"/>
                </a:cubicBezTo>
                <a:lnTo>
                  <a:pt x="20698" y="0"/>
                </a:lnTo>
                <a:close/>
              </a:path>
            </a:pathLst>
          </a:custGeom>
          <a:noFill/>
          <a:ln w="44450" cap="rnd">
            <a:solidFill>
              <a:schemeClr val="tx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3" name="Rectangle 11">
            <a:extLst>
              <a:ext uri="{FF2B5EF4-FFF2-40B4-BE49-F238E27FC236}">
                <a16:creationId xmlns:a16="http://schemas.microsoft.com/office/drawing/2014/main" id="{097D19C1-5AFE-472B-88FF-43F72EC24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7427" y="788989"/>
            <a:ext cx="113813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i="1">
                <a:solidFill>
                  <a:schemeClr val="tx2"/>
                </a:solidFill>
                <a:latin typeface="Arial" panose="020B0604020202020204" pitchFamily="34" charset="0"/>
              </a:rPr>
              <a:t>SRAS</a:t>
            </a:r>
            <a:r>
              <a:rPr lang="en-GB" altLang="en-US" baseline="-25000">
                <a:solidFill>
                  <a:schemeClr val="tx2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4" name="Rectangle 12">
            <a:extLst>
              <a:ext uri="{FF2B5EF4-FFF2-40B4-BE49-F238E27FC236}">
                <a16:creationId xmlns:a16="http://schemas.microsoft.com/office/drawing/2014/main" id="{B3FF9D61-3335-4446-8D8B-0A2FC5070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5806" y="4627564"/>
            <a:ext cx="72776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i="1" dirty="0">
                <a:solidFill>
                  <a:schemeClr val="tx2"/>
                </a:solidFill>
                <a:latin typeface="Arial" panose="020B0604020202020204" pitchFamily="34" charset="0"/>
              </a:rPr>
              <a:t>AD</a:t>
            </a:r>
            <a:r>
              <a:rPr lang="en-GB" altLang="en-US" baseline="-25000" dirty="0">
                <a:solidFill>
                  <a:schemeClr val="tx2"/>
                </a:solidFill>
                <a:latin typeface="Arial" panose="020B0604020202020204" pitchFamily="34" charset="0"/>
              </a:rPr>
              <a:t>1</a:t>
            </a:r>
            <a:endParaRPr lang="en-GB" altLang="en-US" i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BD3B03D1-B072-4171-8629-6DDEDFCA32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8840" y="3652838"/>
            <a:ext cx="3796666" cy="0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6" name="Rectangle 14">
            <a:extLst>
              <a:ext uri="{FF2B5EF4-FFF2-40B4-BE49-F238E27FC236}">
                <a16:creationId xmlns:a16="http://schemas.microsoft.com/office/drawing/2014/main" id="{0607AACF-9869-4E86-A2CB-090AFDAA8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050" y="3429000"/>
            <a:ext cx="452048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GB" altLang="en-US" sz="2000" i="1">
                <a:latin typeface="Arial" panose="020B0604020202020204" pitchFamily="34" charset="0"/>
              </a:rPr>
              <a:t>P</a:t>
            </a:r>
            <a:r>
              <a:rPr lang="en-GB" altLang="en-US" sz="2000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7" name="Line 15">
            <a:extLst>
              <a:ext uri="{FF2B5EF4-FFF2-40B4-BE49-F238E27FC236}">
                <a16:creationId xmlns:a16="http://schemas.microsoft.com/office/drawing/2014/main" id="{038CFF03-E605-4718-9DFC-CF9EC5227B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0430" y="3668714"/>
            <a:ext cx="0" cy="1768475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8" name="Rectangle 16">
            <a:extLst>
              <a:ext uri="{FF2B5EF4-FFF2-40B4-BE49-F238E27FC236}">
                <a16:creationId xmlns:a16="http://schemas.microsoft.com/office/drawing/2014/main" id="{98D59C62-EA3E-42EB-8B56-C05E1CCC1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1270" y="5451475"/>
            <a:ext cx="452048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GB" altLang="en-US" sz="2000" i="1" dirty="0">
                <a:latin typeface="Arial" panose="020B0604020202020204" pitchFamily="34" charset="0"/>
              </a:rPr>
              <a:t>Y</a:t>
            </a:r>
            <a:r>
              <a:rPr lang="en-GB" altLang="en-US" sz="2000" baseline="-250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9" name="Arc 17">
            <a:extLst>
              <a:ext uri="{FF2B5EF4-FFF2-40B4-BE49-F238E27FC236}">
                <a16:creationId xmlns:a16="http://schemas.microsoft.com/office/drawing/2014/main" id="{64D990CE-E32F-4C6D-9B50-8166B475A474}"/>
              </a:ext>
            </a:extLst>
          </p:cNvPr>
          <p:cNvSpPr>
            <a:spLocks/>
          </p:cNvSpPr>
          <p:nvPr/>
        </p:nvSpPr>
        <p:spPr bwMode="auto">
          <a:xfrm rot="21240000">
            <a:off x="1459230" y="-282575"/>
            <a:ext cx="4019550" cy="438308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0682 w 20682"/>
              <a:gd name="T1" fmla="*/ 6229 h 21428"/>
              <a:gd name="T2" fmla="*/ 2721 w 20682"/>
              <a:gd name="T3" fmla="*/ 21428 h 21428"/>
              <a:gd name="T4" fmla="*/ 0 w 20682"/>
              <a:gd name="T5" fmla="*/ 0 h 21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82" h="21428" fill="none" extrusionOk="0">
                <a:moveTo>
                  <a:pt x="20682" y="6229"/>
                </a:moveTo>
                <a:cubicBezTo>
                  <a:pt x="18222" y="14397"/>
                  <a:pt x="11184" y="20353"/>
                  <a:pt x="2720" y="21427"/>
                </a:cubicBezTo>
              </a:path>
              <a:path w="20682" h="21428" stroke="0" extrusionOk="0">
                <a:moveTo>
                  <a:pt x="20682" y="6229"/>
                </a:moveTo>
                <a:cubicBezTo>
                  <a:pt x="18222" y="14397"/>
                  <a:pt x="11184" y="20353"/>
                  <a:pt x="2720" y="21427"/>
                </a:cubicBezTo>
                <a:lnTo>
                  <a:pt x="0" y="0"/>
                </a:lnTo>
                <a:close/>
              </a:path>
            </a:pathLst>
          </a:custGeom>
          <a:noFill/>
          <a:ln w="44450" cap="rnd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0" name="Rectangle 18">
            <a:extLst>
              <a:ext uri="{FF2B5EF4-FFF2-40B4-BE49-F238E27FC236}">
                <a16:creationId xmlns:a16="http://schemas.microsoft.com/office/drawing/2014/main" id="{76DDF88A-83A2-43A1-9E93-67AABB1AB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127" y="365126"/>
            <a:ext cx="113813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i="1" dirty="0">
                <a:solidFill>
                  <a:srgbClr val="CC0000"/>
                </a:solidFill>
                <a:latin typeface="Arial" panose="020B0604020202020204" pitchFamily="34" charset="0"/>
              </a:rPr>
              <a:t>SRAS</a:t>
            </a:r>
            <a:r>
              <a:rPr lang="en-GB" altLang="en-US" baseline="-25000" dirty="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51" name="Line 19">
            <a:extLst>
              <a:ext uri="{FF2B5EF4-FFF2-40B4-BE49-F238E27FC236}">
                <a16:creationId xmlns:a16="http://schemas.microsoft.com/office/drawing/2014/main" id="{F9833B8A-F944-4839-A877-58170F7D7F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8840" y="3159125"/>
            <a:ext cx="3252154" cy="0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2" name="Rectangle 20">
            <a:extLst>
              <a:ext uri="{FF2B5EF4-FFF2-40B4-BE49-F238E27FC236}">
                <a16:creationId xmlns:a16="http://schemas.microsoft.com/office/drawing/2014/main" id="{CC9CF8A7-09AC-4A6E-B344-9508D6293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64" y="2952750"/>
            <a:ext cx="452047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GB" altLang="en-US" sz="2000" i="1">
                <a:latin typeface="Arial" panose="020B0604020202020204" pitchFamily="34" charset="0"/>
              </a:rPr>
              <a:t>P</a:t>
            </a:r>
            <a:r>
              <a:rPr lang="en-GB" altLang="en-US" sz="20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53" name="Oval 21">
            <a:extLst>
              <a:ext uri="{FF2B5EF4-FFF2-40B4-BE49-F238E27FC236}">
                <a16:creationId xmlns:a16="http://schemas.microsoft.com/office/drawing/2014/main" id="{DD8B497B-22C0-48EA-ACFE-1FAE2ED04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3097214"/>
            <a:ext cx="122238" cy="122237"/>
          </a:xfrm>
          <a:prstGeom prst="ellipse">
            <a:avLst/>
          </a:prstGeom>
          <a:solidFill>
            <a:srgbClr val="FFCCFF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54" name="Line 22">
            <a:extLst>
              <a:ext uri="{FF2B5EF4-FFF2-40B4-BE49-F238E27FC236}">
                <a16:creationId xmlns:a16="http://schemas.microsoft.com/office/drawing/2014/main" id="{00141132-BBAA-4141-81AB-DEC170990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0994" y="3208339"/>
            <a:ext cx="1587" cy="2211387"/>
          </a:xfrm>
          <a:prstGeom prst="line">
            <a:avLst/>
          </a:prstGeom>
          <a:noFill/>
          <a:ln w="15875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5" name="Rectangle 23">
            <a:extLst>
              <a:ext uri="{FF2B5EF4-FFF2-40B4-BE49-F238E27FC236}">
                <a16:creationId xmlns:a16="http://schemas.microsoft.com/office/drawing/2014/main" id="{14C99068-C15A-42A6-9B4E-16AF70921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370" y="5435600"/>
            <a:ext cx="452048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GB" altLang="en-US" sz="2000" i="1">
                <a:latin typeface="Arial" panose="020B0604020202020204" pitchFamily="34" charset="0"/>
              </a:rPr>
              <a:t>Y</a:t>
            </a:r>
            <a:r>
              <a:rPr lang="en-GB" altLang="en-US" sz="2000" baseline="-2500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8457" name="Oval 25">
            <a:extLst>
              <a:ext uri="{FF2B5EF4-FFF2-40B4-BE49-F238E27FC236}">
                <a16:creationId xmlns:a16="http://schemas.microsoft.com/office/drawing/2014/main" id="{3B6654DA-8A91-4793-A6E3-5283A54C4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0105" y="3590925"/>
            <a:ext cx="115888" cy="115888"/>
          </a:xfrm>
          <a:prstGeom prst="ellipse">
            <a:avLst/>
          </a:prstGeom>
          <a:solidFill>
            <a:srgbClr val="CCECFF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8" name="AutoShape 26">
            <a:extLst>
              <a:ext uri="{FF2B5EF4-FFF2-40B4-BE49-F238E27FC236}">
                <a16:creationId xmlns:a16="http://schemas.microsoft.com/office/drawing/2014/main" id="{62D4011A-29B8-42CF-AC6D-FF02BF773421}"/>
              </a:ext>
            </a:extLst>
          </p:cNvPr>
          <p:cNvSpPr>
            <a:spLocks noChangeArrowheads="1"/>
          </p:cNvSpPr>
          <p:nvPr/>
        </p:nvSpPr>
        <p:spPr bwMode="auto">
          <a:xfrm rot="19223993">
            <a:off x="5053175" y="2183907"/>
            <a:ext cx="115887" cy="711377"/>
          </a:xfrm>
          <a:prstGeom prst="upArrow">
            <a:avLst>
              <a:gd name="adj1" fmla="val 50000"/>
              <a:gd name="adj2" fmla="val 240565"/>
            </a:avLst>
          </a:prstGeom>
          <a:gradFill rotWithShape="0">
            <a:gsLst>
              <a:gs pos="0">
                <a:schemeClr val="accent2"/>
              </a:gs>
              <a:gs pos="100000">
                <a:schemeClr val="tx2"/>
              </a:gs>
            </a:gsLst>
            <a:lin ang="4200000" scaled="0"/>
          </a:gradFill>
          <a:ln>
            <a:noFill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8459" name="Rectangle 6">
            <a:extLst>
              <a:ext uri="{FF2B5EF4-FFF2-40B4-BE49-F238E27FC236}">
                <a16:creationId xmlns:a16="http://schemas.microsoft.com/office/drawing/2014/main" id="{2AE8946F-DC8C-4974-9CD9-E68F2E2A1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3080" y="5880100"/>
            <a:ext cx="3701334" cy="50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11880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2200" dirty="0">
                <a:latin typeface="Arial" panose="020B0604020202020204" pitchFamily="34" charset="0"/>
              </a:rPr>
              <a:t>Real national income </a:t>
            </a:r>
            <a:r>
              <a:rPr lang="en-US" altLang="en-US" sz="2200" dirty="0">
                <a:latin typeface="Arial" panose="020B0604020202020204" pitchFamily="34" charset="0"/>
              </a:rPr>
              <a:t>(GDP)</a:t>
            </a:r>
            <a:endParaRPr lang="en-GB" altLang="en-US" sz="2200" dirty="0">
              <a:latin typeface="Arial" panose="020B0604020202020204" pitchFamily="34" charset="0"/>
            </a:endParaRP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0A0B2CE4-2CEE-4CEA-B003-E3AE7F539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248400"/>
            <a:ext cx="9905997" cy="608011"/>
          </a:xfrm>
          <a:noFill/>
          <a:ln/>
          <a:effectLst/>
        </p:spPr>
        <p:txBody>
          <a:bodyPr/>
          <a:lstStyle/>
          <a:p>
            <a:r>
              <a:rPr lang="en-GB" altLang="en-US" sz="2500" b="0" dirty="0">
                <a:solidFill>
                  <a:schemeClr val="tx1"/>
                </a:solidFill>
              </a:rPr>
              <a:t>Controlling cost-push inflation through higher interest rates</a:t>
            </a:r>
          </a:p>
        </p:txBody>
      </p:sp>
      <p:sp>
        <p:nvSpPr>
          <p:cNvPr id="3" name="Arc 10">
            <a:extLst>
              <a:ext uri="{FF2B5EF4-FFF2-40B4-BE49-F238E27FC236}">
                <a16:creationId xmlns:a16="http://schemas.microsoft.com/office/drawing/2014/main" id="{BD7BEEFB-6DF9-CC5C-D0C1-BD68A5423FA1}"/>
              </a:ext>
            </a:extLst>
          </p:cNvPr>
          <p:cNvSpPr>
            <a:spLocks/>
          </p:cNvSpPr>
          <p:nvPr/>
        </p:nvSpPr>
        <p:spPr bwMode="auto">
          <a:xfrm rot="376403">
            <a:off x="1860222" y="-356179"/>
            <a:ext cx="6993797" cy="5527388"/>
          </a:xfrm>
          <a:custGeom>
            <a:avLst/>
            <a:gdLst>
              <a:gd name="G0" fmla="+- 20698 0 0"/>
              <a:gd name="G1" fmla="+- 0 0 0"/>
              <a:gd name="G2" fmla="+- 21600 0 0"/>
              <a:gd name="T0" fmla="*/ 12668 w 20698"/>
              <a:gd name="T1" fmla="*/ 20052 h 20052"/>
              <a:gd name="T2" fmla="*/ 0 w 20698"/>
              <a:gd name="T3" fmla="*/ 6178 h 20052"/>
              <a:gd name="T4" fmla="*/ 20698 w 20698"/>
              <a:gd name="T5" fmla="*/ 0 h 20052"/>
              <a:gd name="csX0" fmla="*/ 12668 w 20698"/>
              <a:gd name="csY0" fmla="*/ 20051 h 20051"/>
              <a:gd name="csX1" fmla="*/ 0 w 20698"/>
              <a:gd name="csY1" fmla="*/ 6177 h 20051"/>
              <a:gd name="csX0" fmla="*/ 12668 w 20698"/>
              <a:gd name="csY0" fmla="*/ 20051 h 20051"/>
              <a:gd name="csX1" fmla="*/ 700 w 20698"/>
              <a:gd name="csY1" fmla="*/ 8125 h 20051"/>
              <a:gd name="csX2" fmla="*/ 20698 w 20698"/>
              <a:gd name="csY2" fmla="*/ 0 h 20051"/>
              <a:gd name="csX3" fmla="*/ 12668 w 20698"/>
              <a:gd name="csY3" fmla="*/ 20051 h 20051"/>
              <a:gd name="csX0" fmla="*/ 12668 w 20698"/>
              <a:gd name="csY0" fmla="*/ 20051 h 20051"/>
              <a:gd name="csX1" fmla="*/ 0 w 20698"/>
              <a:gd name="csY1" fmla="*/ 6177 h 20051"/>
              <a:gd name="csX0" fmla="*/ 12668 w 20698"/>
              <a:gd name="csY0" fmla="*/ 20051 h 20051"/>
              <a:gd name="csX1" fmla="*/ 700 w 20698"/>
              <a:gd name="csY1" fmla="*/ 8125 h 20051"/>
              <a:gd name="csX2" fmla="*/ 20698 w 20698"/>
              <a:gd name="csY2" fmla="*/ 0 h 20051"/>
              <a:gd name="csX3" fmla="*/ 12668 w 20698"/>
              <a:gd name="csY3" fmla="*/ 20051 h 20051"/>
              <a:gd name="csX0" fmla="*/ 12055 w 20085"/>
              <a:gd name="csY0" fmla="*/ 20051 h 20051"/>
              <a:gd name="csX1" fmla="*/ 0 w 20085"/>
              <a:gd name="csY1" fmla="*/ 8049 h 20051"/>
              <a:gd name="csX0" fmla="*/ 12055 w 20085"/>
              <a:gd name="csY0" fmla="*/ 20051 h 20051"/>
              <a:gd name="csX1" fmla="*/ 87 w 20085"/>
              <a:gd name="csY1" fmla="*/ 8125 h 20051"/>
              <a:gd name="csX2" fmla="*/ 20085 w 20085"/>
              <a:gd name="csY2" fmla="*/ 0 h 20051"/>
              <a:gd name="csX3" fmla="*/ 12055 w 20085"/>
              <a:gd name="csY3" fmla="*/ 20051 h 20051"/>
              <a:gd name="csX0" fmla="*/ 12055 w 20085"/>
              <a:gd name="csY0" fmla="*/ 20051 h 20051"/>
              <a:gd name="csX1" fmla="*/ 0 w 20085"/>
              <a:gd name="csY1" fmla="*/ 8049 h 20051"/>
              <a:gd name="csX0" fmla="*/ 12055 w 20085"/>
              <a:gd name="csY0" fmla="*/ 20051 h 20051"/>
              <a:gd name="csX1" fmla="*/ 87 w 20085"/>
              <a:gd name="csY1" fmla="*/ 8125 h 20051"/>
              <a:gd name="csX2" fmla="*/ 20085 w 20085"/>
              <a:gd name="csY2" fmla="*/ 0 h 20051"/>
              <a:gd name="csX3" fmla="*/ 12055 w 20085"/>
              <a:gd name="csY3" fmla="*/ 20051 h 20051"/>
              <a:gd name="csX0" fmla="*/ 12055 w 20085"/>
              <a:gd name="csY0" fmla="*/ 20051 h 20695"/>
              <a:gd name="csX1" fmla="*/ 0 w 20085"/>
              <a:gd name="csY1" fmla="*/ 8049 h 20695"/>
              <a:gd name="csX0" fmla="*/ 13723 w 20085"/>
              <a:gd name="csY0" fmla="*/ 20695 h 20695"/>
              <a:gd name="csX1" fmla="*/ 87 w 20085"/>
              <a:gd name="csY1" fmla="*/ 8125 h 20695"/>
              <a:gd name="csX2" fmla="*/ 20085 w 20085"/>
              <a:gd name="csY2" fmla="*/ 0 h 20695"/>
              <a:gd name="csX3" fmla="*/ 13723 w 20085"/>
              <a:gd name="csY3" fmla="*/ 20695 h 20695"/>
              <a:gd name="csX0" fmla="*/ 13672 w 20085"/>
              <a:gd name="csY0" fmla="*/ 20779 h 20779"/>
              <a:gd name="csX1" fmla="*/ 0 w 20085"/>
              <a:gd name="csY1" fmla="*/ 8049 h 20779"/>
              <a:gd name="csX0" fmla="*/ 13723 w 20085"/>
              <a:gd name="csY0" fmla="*/ 20695 h 20779"/>
              <a:gd name="csX1" fmla="*/ 87 w 20085"/>
              <a:gd name="csY1" fmla="*/ 8125 h 20779"/>
              <a:gd name="csX2" fmla="*/ 20085 w 20085"/>
              <a:gd name="csY2" fmla="*/ 0 h 20779"/>
              <a:gd name="csX3" fmla="*/ 13723 w 20085"/>
              <a:gd name="csY3" fmla="*/ 20695 h 20779"/>
              <a:gd name="csX0" fmla="*/ 13672 w 20085"/>
              <a:gd name="csY0" fmla="*/ 20779 h 20779"/>
              <a:gd name="csX1" fmla="*/ 0 w 20085"/>
              <a:gd name="csY1" fmla="*/ 8049 h 20779"/>
              <a:gd name="csX0" fmla="*/ 13723 w 20085"/>
              <a:gd name="csY0" fmla="*/ 20695 h 20779"/>
              <a:gd name="csX1" fmla="*/ 87 w 20085"/>
              <a:gd name="csY1" fmla="*/ 8125 h 20779"/>
              <a:gd name="csX2" fmla="*/ 20085 w 20085"/>
              <a:gd name="csY2" fmla="*/ 0 h 20779"/>
              <a:gd name="csX3" fmla="*/ 13723 w 20085"/>
              <a:gd name="csY3" fmla="*/ 20695 h 207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085" h="20779" fill="none" extrusionOk="0">
                <a:moveTo>
                  <a:pt x="13672" y="20779"/>
                </a:moveTo>
                <a:cubicBezTo>
                  <a:pt x="7038" y="18826"/>
                  <a:pt x="2644" y="13791"/>
                  <a:pt x="0" y="8049"/>
                </a:cubicBezTo>
              </a:path>
              <a:path w="20085" h="20779" stroke="0" extrusionOk="0">
                <a:moveTo>
                  <a:pt x="13723" y="20695"/>
                </a:moveTo>
                <a:cubicBezTo>
                  <a:pt x="7605" y="18245"/>
                  <a:pt x="2731" y="13982"/>
                  <a:pt x="87" y="8125"/>
                </a:cubicBezTo>
                <a:cubicBezTo>
                  <a:pt x="6986" y="6066"/>
                  <a:pt x="13186" y="2059"/>
                  <a:pt x="20085" y="0"/>
                </a:cubicBezTo>
                <a:lnTo>
                  <a:pt x="13723" y="20695"/>
                </a:lnTo>
                <a:close/>
              </a:path>
            </a:pathLst>
          </a:custGeom>
          <a:noFill/>
          <a:ln w="44450" cap="rnd">
            <a:solidFill>
              <a:srgbClr val="CC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solidFill>
                <a:srgbClr val="FF0000"/>
              </a:solidFill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4E517979-DF38-776F-13F5-6FC7C4F21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2075" y="4933038"/>
            <a:ext cx="727763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i="1" dirty="0">
                <a:solidFill>
                  <a:srgbClr val="CC0000"/>
                </a:solidFill>
                <a:latin typeface="Arial" panose="020B0604020202020204" pitchFamily="34" charset="0"/>
              </a:rPr>
              <a:t>AD</a:t>
            </a:r>
            <a:r>
              <a:rPr lang="en-GB" altLang="en-US" baseline="-25000" dirty="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endParaRPr lang="en-GB" altLang="en-US" i="1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Oval 21">
            <a:extLst>
              <a:ext uri="{FF2B5EF4-FFF2-40B4-BE49-F238E27FC236}">
                <a16:creationId xmlns:a16="http://schemas.microsoft.com/office/drawing/2014/main" id="{D341B0BD-3DAE-21E5-CA22-CEBA1961C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960" y="3595054"/>
            <a:ext cx="122238" cy="122237"/>
          </a:xfrm>
          <a:prstGeom prst="ellipse">
            <a:avLst/>
          </a:prstGeom>
          <a:solidFill>
            <a:srgbClr val="FFCCCC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" name="AutoShape 26">
            <a:extLst>
              <a:ext uri="{FF2B5EF4-FFF2-40B4-BE49-F238E27FC236}">
                <a16:creationId xmlns:a16="http://schemas.microsoft.com/office/drawing/2014/main" id="{C6BB9008-AAB9-756C-2B50-98C284850F8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395120" y="3879672"/>
            <a:ext cx="115887" cy="1011557"/>
          </a:xfrm>
          <a:prstGeom prst="upArrow">
            <a:avLst>
              <a:gd name="adj1" fmla="val 50000"/>
              <a:gd name="adj2" fmla="val 240565"/>
            </a:avLst>
          </a:prstGeom>
          <a:gradFill rotWithShape="0">
            <a:gsLst>
              <a:gs pos="0">
                <a:schemeClr val="accent2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4ACF0261-89DD-4773-DE4C-9EE186753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61" y="5436896"/>
            <a:ext cx="452048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GB" altLang="en-US" sz="2000" i="1" dirty="0">
                <a:latin typeface="Arial" panose="020B0604020202020204" pitchFamily="34" charset="0"/>
              </a:rPr>
              <a:t>Y</a:t>
            </a:r>
            <a:r>
              <a:rPr lang="en-GB" altLang="en-US" sz="2000" baseline="-25000" dirty="0">
                <a:latin typeface="Arial" panose="020B0604020202020204" pitchFamily="34" charset="0"/>
              </a:rPr>
              <a:t>3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7_Civic">
  <a:themeElements>
    <a:clrScheme name="Custom 16">
      <a:dk1>
        <a:srgbClr val="000000"/>
      </a:dk1>
      <a:lt1>
        <a:srgbClr val="FFFFFF"/>
      </a:lt1>
      <a:dk2>
        <a:srgbClr val="1616B2"/>
      </a:dk2>
      <a:lt2>
        <a:srgbClr val="000000"/>
      </a:lt2>
      <a:accent1>
        <a:srgbClr val="660066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B8"/>
      </a:accent5>
      <a:accent6>
        <a:srgbClr val="B90000"/>
      </a:accent6>
      <a:hlink>
        <a:srgbClr val="006600"/>
      </a:hlink>
      <a:folHlink>
        <a:srgbClr val="743A00"/>
      </a:folHlink>
    </a:clrScheme>
    <a:fontScheme name="5_Civ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3">
  <a:themeElements>
    <a:clrScheme name="">
      <a:dk1>
        <a:srgbClr val="000000"/>
      </a:dk1>
      <a:lt1>
        <a:srgbClr val="FFFFFF"/>
      </a:lt1>
      <a:dk2>
        <a:srgbClr val="1616B2"/>
      </a:dk2>
      <a:lt2>
        <a:srgbClr val="000000"/>
      </a:lt2>
      <a:accent1>
        <a:srgbClr val="660066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B8"/>
      </a:accent5>
      <a:accent6>
        <a:srgbClr val="B90000"/>
      </a:accent6>
      <a:hlink>
        <a:srgbClr val="7A3D00"/>
      </a:hlink>
      <a:folHlink>
        <a:srgbClr val="336600"/>
      </a:folHlink>
    </a:clrScheme>
    <a:fontScheme name="5_Civ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" id="{30C5E931-390A-45F1-8045-8F190E5B1270}" vid="{99FA1486-54E4-42C2-B6F3-82FF30920B47}"/>
    </a:ext>
  </a:extLst>
</a:theme>
</file>

<file path=ppt/theme/theme3.xml><?xml version="1.0" encoding="utf-8"?>
<a:theme xmlns:a="http://schemas.openxmlformats.org/drawingml/2006/main" name="Plain figures">
  <a:themeElements>
    <a:clrScheme name="">
      <a:dk1>
        <a:srgbClr val="000000"/>
      </a:dk1>
      <a:lt1>
        <a:srgbClr val="FFFFFF"/>
      </a:lt1>
      <a:dk2>
        <a:srgbClr val="0000CC"/>
      </a:dk2>
      <a:lt2>
        <a:srgbClr val="4D4D4D"/>
      </a:lt2>
      <a:accent1>
        <a:srgbClr val="663300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DAA"/>
      </a:accent5>
      <a:accent6>
        <a:srgbClr val="B90000"/>
      </a:accent6>
      <a:hlink>
        <a:srgbClr val="660066"/>
      </a:hlink>
      <a:folHlink>
        <a:srgbClr val="006600"/>
      </a:folHlink>
    </a:clrScheme>
    <a:fontScheme name="Pwrpnt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22225" cap="flat" cmpd="sng" algn="ctr">
          <a:solidFill>
            <a:schemeClr val="accent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000" b="0" i="1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CC"/>
        </a:solidFill>
        <a:ln w="22225" cap="flat" cmpd="sng" algn="ctr">
          <a:solidFill>
            <a:schemeClr val="accent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000" b="0" i="1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wrpnt7 1">
        <a:dk1>
          <a:srgbClr val="000000"/>
        </a:dk1>
        <a:lt1>
          <a:srgbClr val="FFFFFF"/>
        </a:lt1>
        <a:dk2>
          <a:srgbClr val="000080"/>
        </a:dk2>
        <a:lt2>
          <a:srgbClr val="00FFFF"/>
        </a:lt2>
        <a:accent1>
          <a:srgbClr val="FF00FF"/>
        </a:accent1>
        <a:accent2>
          <a:srgbClr val="FF0000"/>
        </a:accent2>
        <a:accent3>
          <a:srgbClr val="AAAAC0"/>
        </a:accent3>
        <a:accent4>
          <a:srgbClr val="DADADA"/>
        </a:accent4>
        <a:accent5>
          <a:srgbClr val="FFAAFF"/>
        </a:accent5>
        <a:accent6>
          <a:srgbClr val="E70000"/>
        </a:accent6>
        <a:hlink>
          <a:srgbClr val="FFFF00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wrpnt7 2">
        <a:dk1>
          <a:srgbClr val="FFFF00"/>
        </a:dk1>
        <a:lt1>
          <a:srgbClr val="FFFFFF"/>
        </a:lt1>
        <a:dk2>
          <a:srgbClr val="000080"/>
        </a:dk2>
        <a:lt2>
          <a:srgbClr val="00FFFF"/>
        </a:lt2>
        <a:accent1>
          <a:srgbClr val="000000"/>
        </a:accent1>
        <a:accent2>
          <a:srgbClr val="FF0000"/>
        </a:accent2>
        <a:accent3>
          <a:srgbClr val="AAAAC0"/>
        </a:accent3>
        <a:accent4>
          <a:srgbClr val="DADADA"/>
        </a:accent4>
        <a:accent5>
          <a:srgbClr val="AAAAAA"/>
        </a:accent5>
        <a:accent6>
          <a:srgbClr val="E70000"/>
        </a:accent6>
        <a:hlink>
          <a:srgbClr val="000000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wrpnt7 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wrpnt7 4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wrpnt7 5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wrpnt7 6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wrpnt7 7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wrpnt7 8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wrpnt7 9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lain figures" id="{B952F34D-80F6-41AC-A994-395421905CDF}" vid="{E552000F-4999-46A0-9CF8-CCF7DDBB92E9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6592</TotalTime>
  <Words>26</Words>
  <Application>Microsoft Office PowerPoint</Application>
  <PresentationFormat>A4 Paper (210x297 mm)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Times New Roman</vt:lpstr>
      <vt:lpstr>Wingdings</vt:lpstr>
      <vt:lpstr>Wingdings 2</vt:lpstr>
      <vt:lpstr>7_Civic</vt:lpstr>
      <vt:lpstr>Theme3</vt:lpstr>
      <vt:lpstr>Plain figures</vt:lpstr>
      <vt:lpstr>Controlling cost-push inflation through higher interest rates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John Sloman</dc:creator>
  <cp:lastModifiedBy>John Sloman</cp:lastModifiedBy>
  <cp:revision>345</cp:revision>
  <dcterms:created xsi:type="dcterms:W3CDTF">2002-11-17T23:04:00Z</dcterms:created>
  <dcterms:modified xsi:type="dcterms:W3CDTF">2026-09-22T08:24:38Z</dcterms:modified>
</cp:coreProperties>
</file>