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</p:sldMasterIdLst>
  <p:notesMasterIdLst>
    <p:notesMasterId r:id="rId4"/>
  </p:notesMasterIdLst>
  <p:sldIdLst>
    <p:sldId id="260" r:id="rId2"/>
    <p:sldId id="266" r:id="rId3"/>
  </p:sldIdLst>
  <p:sldSz cx="16459200" cy="64008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6" userDrawn="1">
          <p15:clr>
            <a:srgbClr val="A4A3A4"/>
          </p15:clr>
        </p15:guide>
        <p15:guide id="2" pos="51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200"/>
    <a:srgbClr val="DCEDAB"/>
    <a:srgbClr val="FFCCCC"/>
    <a:srgbClr val="737000"/>
    <a:srgbClr val="808000"/>
    <a:srgbClr val="CCFF99"/>
    <a:srgbClr val="A50021"/>
    <a:srgbClr val="660066"/>
    <a:srgbClr val="FFFF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67" autoAdjust="0"/>
    <p:restoredTop sz="94976" autoAdjust="0"/>
  </p:normalViewPr>
  <p:slideViewPr>
    <p:cSldViewPr snapToGrid="0">
      <p:cViewPr varScale="1">
        <p:scale>
          <a:sx n="82" d="100"/>
          <a:sy n="82" d="100"/>
        </p:scale>
        <p:origin x="91" y="310"/>
      </p:cViewPr>
      <p:guideLst>
        <p:guide orient="horz" pos="2016"/>
        <p:guide pos="5184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979488" y="685800"/>
            <a:ext cx="8816976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3FBEE1F5-1C01-4106-9DB2-2F27EA05F8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CC7714-3907-4CE3-A635-68F8B3EB9D9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FAD68250-8BA7-4BD4-9B2B-EDB529334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E31C953-A72D-4FA4-B81E-5DCF552F55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62025" y="692150"/>
            <a:ext cx="8782050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06749BBE-4E31-40C4-B742-5496CDC9FD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B3738-AC68-4A75-B1EB-B3E7DE61C335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7650" name="Rectangle 1026">
            <a:extLst>
              <a:ext uri="{FF2B5EF4-FFF2-40B4-BE49-F238E27FC236}">
                <a16:creationId xmlns:a16="http://schemas.microsoft.com/office/drawing/2014/main" id="{749C5155-52B3-4187-8405-BC3A5DB75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27651" name="Rectangle 1027">
            <a:extLst>
              <a:ext uri="{FF2B5EF4-FFF2-40B4-BE49-F238E27FC236}">
                <a16:creationId xmlns:a16="http://schemas.microsoft.com/office/drawing/2014/main" id="{5A9DEC7D-2917-49C7-BEA3-273D960643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62025" y="692150"/>
            <a:ext cx="87820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21975-1010-4273-9C14-99CA36AC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7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CE704A-F194-407D-95D8-5424FB104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"/>
            <a:ext cx="16459200" cy="579308"/>
          </a:xfrm>
          <a:prstGeom prst="rect">
            <a:avLst/>
          </a:prstGeom>
          <a:effectLst>
            <a:outerShdw dist="12700" dir="2700000" algn="tl" rotWithShape="0">
              <a:prstClr val="black"/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660066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26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52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78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904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66" indent="-273066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719" indent="-273066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72" indent="-228613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7025" indent="-22861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78" indent="-228613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6014" indent="-18289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349" indent="-18289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240" indent="-18289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575" indent="-18289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6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52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78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04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30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56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82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808" algn="l" defTabSz="9144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7">
            <a:extLst>
              <a:ext uri="{FF2B5EF4-FFF2-40B4-BE49-F238E27FC236}">
                <a16:creationId xmlns:a16="http://schemas.microsoft.com/office/drawing/2014/main" id="{81ADD346-7035-4D5E-BAF1-F28501D41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1167" y="2650553"/>
            <a:ext cx="51714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latin typeface="Arial" panose="020B0604020202020204" pitchFamily="34" charset="0"/>
              </a:rPr>
              <a:t>P</a:t>
            </a:r>
            <a:r>
              <a:rPr lang="en-GB" altLang="en-US" baseline="-25000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4345" name="Rectangle 9">
            <a:extLst>
              <a:ext uri="{FF2B5EF4-FFF2-40B4-BE49-F238E27FC236}">
                <a16:creationId xmlns:a16="http://schemas.microsoft.com/office/drawing/2014/main" id="{8791F9C9-CA34-46BA-AE53-2F7484402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992" y="77908"/>
            <a:ext cx="4646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latin typeface="Arial" panose="020B0604020202020204" pitchFamily="34" charset="0"/>
              </a:rPr>
              <a:t>P </a:t>
            </a:r>
          </a:p>
        </p:txBody>
      </p:sp>
      <p:sp>
        <p:nvSpPr>
          <p:cNvPr id="14346" name="Rectangle 10">
            <a:extLst>
              <a:ext uri="{FF2B5EF4-FFF2-40B4-BE49-F238E27FC236}">
                <a16:creationId xmlns:a16="http://schemas.microsoft.com/office/drawing/2014/main" id="{5DE8BBEC-80A2-4978-9B8F-ED1856BC8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37767" y="5504936"/>
            <a:ext cx="50975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latin typeface="Arial" panose="020B0604020202020204" pitchFamily="34" charset="0"/>
              </a:rPr>
              <a:t>Q </a:t>
            </a:r>
          </a:p>
        </p:txBody>
      </p:sp>
      <p:sp>
        <p:nvSpPr>
          <p:cNvPr id="14347" name="Rectangle 11">
            <a:extLst>
              <a:ext uri="{FF2B5EF4-FFF2-40B4-BE49-F238E27FC236}">
                <a16:creationId xmlns:a16="http://schemas.microsoft.com/office/drawing/2014/main" id="{4463EAB6-7B91-411C-B770-86885628D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6104" y="5466836"/>
            <a:ext cx="42479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64280007-A336-478F-B60F-3AB7F064C5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90977" y="523995"/>
            <a:ext cx="4157662" cy="4068762"/>
          </a:xfrm>
          <a:prstGeom prst="line">
            <a:avLst/>
          </a:prstGeom>
          <a:noFill/>
          <a:ln w="47625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355470CF-AC36-4E18-B33F-326A247F7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4360" y="546265"/>
            <a:ext cx="4338638" cy="3863975"/>
          </a:xfrm>
          <a:prstGeom prst="line">
            <a:avLst/>
          </a:prstGeom>
          <a:noFill/>
          <a:ln w="47625">
            <a:solidFill>
              <a:srgbClr val="6462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C411FE65-0381-466F-B685-BC4992E3E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72064" y="304923"/>
            <a:ext cx="4338638" cy="3863975"/>
          </a:xfrm>
          <a:prstGeom prst="line">
            <a:avLst/>
          </a:prstGeom>
          <a:noFill/>
          <a:ln w="47625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EA5784A2-DFC2-425F-8E65-B803E1C8B6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029142" y="941825"/>
            <a:ext cx="4157663" cy="4068762"/>
          </a:xfrm>
          <a:prstGeom prst="line">
            <a:avLst/>
          </a:prstGeom>
          <a:noFill/>
          <a:ln w="47625">
            <a:solidFill>
              <a:srgbClr val="6462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5B755981-0DBC-40B4-99E8-3BC66583C9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48052" y="1836857"/>
            <a:ext cx="3340100" cy="0"/>
          </a:xfrm>
          <a:prstGeom prst="line">
            <a:avLst/>
          </a:prstGeom>
          <a:noFill/>
          <a:ln w="222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2754B3DF-D5CB-45ED-BEC9-D99DCC16F8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948052" y="2869312"/>
            <a:ext cx="3262983" cy="0"/>
          </a:xfrm>
          <a:prstGeom prst="line">
            <a:avLst/>
          </a:prstGeom>
          <a:noFill/>
          <a:ln w="222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56" name="Rectangle 20">
            <a:extLst>
              <a:ext uri="{FF2B5EF4-FFF2-40B4-BE49-F238E27FC236}">
                <a16:creationId xmlns:a16="http://schemas.microsoft.com/office/drawing/2014/main" id="{668B8056-FE55-4FB9-8693-AA74B15BF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4190" y="230309"/>
            <a:ext cx="55784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 dirty="0">
                <a:solidFill>
                  <a:srgbClr val="C00000"/>
                </a:solidFill>
                <a:latin typeface="Arial" panose="020B0604020202020204" pitchFamily="34" charset="0"/>
              </a:rPr>
              <a:t>S</a:t>
            </a:r>
            <a:r>
              <a:rPr lang="en-GB" altLang="en-US" sz="2800" baseline="-25000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4357" name="Rectangle 21">
            <a:extLst>
              <a:ext uri="{FF2B5EF4-FFF2-40B4-BE49-F238E27FC236}">
                <a16:creationId xmlns:a16="http://schemas.microsoft.com/office/drawing/2014/main" id="{6BB6F2D8-A825-4D46-BDC2-E11C35971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835" y="806572"/>
            <a:ext cx="55784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 dirty="0">
                <a:solidFill>
                  <a:srgbClr val="646200"/>
                </a:solidFill>
                <a:latin typeface="Arial" panose="020B0604020202020204" pitchFamily="34" charset="0"/>
              </a:rPr>
              <a:t>S</a:t>
            </a:r>
            <a:r>
              <a:rPr lang="en-GB" altLang="en-US" sz="2800" baseline="-25000" dirty="0">
                <a:solidFill>
                  <a:srgbClr val="6462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4359" name="Rectangle 23">
            <a:extLst>
              <a:ext uri="{FF2B5EF4-FFF2-40B4-BE49-F238E27FC236}">
                <a16:creationId xmlns:a16="http://schemas.microsoft.com/office/drawing/2014/main" id="{4683947D-9C1F-4B61-8D56-327B560EA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5943" y="4091110"/>
            <a:ext cx="57868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 dirty="0">
                <a:solidFill>
                  <a:srgbClr val="C00000"/>
                </a:solidFill>
                <a:latin typeface="Arial" panose="020B0604020202020204" pitchFamily="34" charset="0"/>
              </a:rPr>
              <a:t>D</a:t>
            </a:r>
            <a:r>
              <a:rPr lang="en-GB" altLang="en-US" sz="2800" baseline="-25000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4361" name="Rectangle 25">
            <a:extLst>
              <a:ext uri="{FF2B5EF4-FFF2-40B4-BE49-F238E27FC236}">
                <a16:creationId xmlns:a16="http://schemas.microsoft.com/office/drawing/2014/main" id="{2A07FB16-9016-455A-AFF9-A256CE1B0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3563" y="1561270"/>
            <a:ext cx="36548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dirty="0">
                <a:solidFill>
                  <a:srgbClr val="C00000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4362" name="Rectangle 26">
            <a:extLst>
              <a:ext uri="{FF2B5EF4-FFF2-40B4-BE49-F238E27FC236}">
                <a16:creationId xmlns:a16="http://schemas.microsoft.com/office/drawing/2014/main" id="{5488F0EB-DDB2-4CEA-B983-04537E185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4417" y="2545248"/>
            <a:ext cx="38632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dirty="0">
                <a:solidFill>
                  <a:srgbClr val="64620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14363" name="Rectangle 27">
            <a:extLst>
              <a:ext uri="{FF2B5EF4-FFF2-40B4-BE49-F238E27FC236}">
                <a16:creationId xmlns:a16="http://schemas.microsoft.com/office/drawing/2014/main" id="{CEC34B5B-F0E5-45BE-A901-8707B866A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10884" y="4234002"/>
            <a:ext cx="713787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>
                <a:solidFill>
                  <a:srgbClr val="646200"/>
                </a:solidFill>
                <a:latin typeface="Arial" panose="020B0604020202020204" pitchFamily="34" charset="0"/>
              </a:rPr>
              <a:t>D</a:t>
            </a:r>
            <a:r>
              <a:rPr lang="en-GB" altLang="en-US" sz="2800" baseline="-25000">
                <a:solidFill>
                  <a:srgbClr val="6462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4364" name="Line 28">
            <a:extLst>
              <a:ext uri="{FF2B5EF4-FFF2-40B4-BE49-F238E27FC236}">
                <a16:creationId xmlns:a16="http://schemas.microsoft.com/office/drawing/2014/main" id="{6664A861-3A2B-43D0-B779-7D438D725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46464" y="112832"/>
            <a:ext cx="0" cy="5334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65" name="Line 29">
            <a:extLst>
              <a:ext uri="{FF2B5EF4-FFF2-40B4-BE49-F238E27FC236}">
                <a16:creationId xmlns:a16="http://schemas.microsoft.com/office/drawing/2014/main" id="{05DCC179-7625-4F9B-A3CC-29239FCF31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46465" y="5446832"/>
            <a:ext cx="701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67" name="Oval 31">
            <a:extLst>
              <a:ext uri="{FF2B5EF4-FFF2-40B4-BE49-F238E27FC236}">
                <a16:creationId xmlns:a16="http://schemas.microsoft.com/office/drawing/2014/main" id="{DF83B5FD-D603-4CFD-B832-59104BF30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6877" y="1782882"/>
            <a:ext cx="127000" cy="127000"/>
          </a:xfrm>
          <a:prstGeom prst="ellipse">
            <a:avLst/>
          </a:prstGeom>
          <a:solidFill>
            <a:srgbClr val="FFCCCC"/>
          </a:solidFill>
          <a:ln w="222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68" name="Oval 32">
            <a:extLst>
              <a:ext uri="{FF2B5EF4-FFF2-40B4-BE49-F238E27FC236}">
                <a16:creationId xmlns:a16="http://schemas.microsoft.com/office/drawing/2014/main" id="{80ADD484-A9B3-4CA3-A358-07E510E30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7535" y="2807179"/>
            <a:ext cx="127000" cy="127000"/>
          </a:xfrm>
          <a:prstGeom prst="ellipse">
            <a:avLst/>
          </a:prstGeom>
          <a:solidFill>
            <a:srgbClr val="DCEDAB"/>
          </a:solidFill>
          <a:ln w="222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371" name="Rectangle 35">
            <a:extLst>
              <a:ext uri="{FF2B5EF4-FFF2-40B4-BE49-F238E27FC236}">
                <a16:creationId xmlns:a16="http://schemas.microsoft.com/office/drawing/2014/main" id="{FC7126C6-C405-4B48-B7AD-0A38CBFCF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029" y="1633658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latin typeface="Arial" panose="020B0604020202020204" pitchFamily="34" charset="0"/>
              </a:rPr>
              <a:t>P</a:t>
            </a:r>
            <a:r>
              <a:rPr lang="en-GB" altLang="en-US" baseline="-25000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4372" name="AutoShape 36">
            <a:extLst>
              <a:ext uri="{FF2B5EF4-FFF2-40B4-BE49-F238E27FC236}">
                <a16:creationId xmlns:a16="http://schemas.microsoft.com/office/drawing/2014/main" id="{ECD8CC25-A626-4978-A2E7-3E01B44E1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7815" y="1697803"/>
            <a:ext cx="2814480" cy="1228281"/>
          </a:xfrm>
          <a:prstGeom prst="flowChartAlternateProcess">
            <a:avLst/>
          </a:prstGeom>
          <a:solidFill>
            <a:srgbClr val="FFFFCC"/>
          </a:solidFill>
          <a:ln w="22225">
            <a:solidFill>
              <a:srgbClr val="6600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dirty="0">
                <a:solidFill>
                  <a:srgbClr val="660066"/>
                </a:solidFill>
                <a:latin typeface="Arial" panose="020B0604020202020204" pitchFamily="34" charset="0"/>
              </a:rPr>
              <a:t>Speculators believe that the rise in price to </a:t>
            </a:r>
            <a:r>
              <a:rPr lang="en-GB" altLang="en-US" sz="2200" i="1" dirty="0">
                <a:solidFill>
                  <a:srgbClr val="660066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200" baseline="-25000" dirty="0">
                <a:solidFill>
                  <a:srgbClr val="660066"/>
                </a:solidFill>
                <a:latin typeface="Arial" panose="020B0604020202020204" pitchFamily="34" charset="0"/>
              </a:rPr>
              <a:t>3</a:t>
            </a:r>
            <a:r>
              <a:rPr lang="en-GB" altLang="en-US" sz="2200" dirty="0">
                <a:solidFill>
                  <a:srgbClr val="660066"/>
                </a:solidFill>
                <a:latin typeface="Arial" panose="020B0604020202020204" pitchFamily="34" charset="0"/>
              </a:rPr>
              <a:t> has overshot.</a:t>
            </a:r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id="{AE311039-773F-459F-B5A1-95BDAC2EC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793" y="5858523"/>
            <a:ext cx="7614772" cy="539750"/>
          </a:xfrm>
          <a:noFill/>
          <a:ln/>
          <a:effectLst/>
        </p:spPr>
        <p:txBody>
          <a:bodyPr>
            <a:normAutofit/>
          </a:bodyPr>
          <a:lstStyle/>
          <a:p>
            <a:pPr algn="ctr"/>
            <a:r>
              <a:rPr lang="en-GB" altLang="en-US" sz="2500" dirty="0">
                <a:solidFill>
                  <a:schemeClr val="tx1"/>
                </a:solidFill>
              </a:rPr>
              <a:t>Figure 1  </a:t>
            </a:r>
            <a:r>
              <a:rPr lang="en-GB" altLang="en-US" sz="2500" b="0" dirty="0">
                <a:solidFill>
                  <a:schemeClr val="tx1"/>
                </a:solidFill>
              </a:rPr>
              <a:t>Speculation driving price rise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F4F9F3B2-CF03-8312-EDA8-B0B289BF8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982" y="3171827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latin typeface="Arial" panose="020B0604020202020204" pitchFamily="34" charset="0"/>
              </a:rPr>
              <a:t>P</a:t>
            </a:r>
            <a:r>
              <a:rPr lang="en-GB" altLang="en-US" baseline="-25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C2F201B8-B995-B94E-A234-2A60599A4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870" y="1514477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latin typeface="Arial" panose="020B0604020202020204" pitchFamily="34" charset="0"/>
              </a:rPr>
              <a:t>P</a:t>
            </a:r>
            <a:r>
              <a:rPr lang="en-GB" altLang="en-US" baseline="-25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81F7D02-FCFC-BC83-0ED8-A6AE896AA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807" y="2625727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latin typeface="Arial" panose="020B0604020202020204" pitchFamily="34" charset="0"/>
              </a:rPr>
              <a:t>P</a:t>
            </a:r>
            <a:r>
              <a:rPr lang="en-GB" altLang="en-US" baseline="-25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9983FA0-3729-2359-69A7-96533B406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1320" y="117476"/>
            <a:ext cx="4646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latin typeface="Arial" panose="020B0604020202020204" pitchFamily="34" charset="0"/>
              </a:rPr>
              <a:t>P 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C2B5CBD-A532-A358-E689-484649612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456" y="5544504"/>
            <a:ext cx="50975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latin typeface="Arial" panose="020B0604020202020204" pitchFamily="34" charset="0"/>
              </a:rPr>
              <a:t>Q 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9D3E81D-7FAC-FE2D-9CFB-2051AA02C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93" y="5506404"/>
            <a:ext cx="42479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8" name="Line 12">
            <a:extLst>
              <a:ext uri="{FF2B5EF4-FFF2-40B4-BE49-F238E27FC236}">
                <a16:creationId xmlns:a16="http://schemas.microsoft.com/office/drawing/2014/main" id="{552B7EA7-C2F2-CA93-FC02-3A09896216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1666" y="563563"/>
            <a:ext cx="4157662" cy="4068762"/>
          </a:xfrm>
          <a:prstGeom prst="line">
            <a:avLst/>
          </a:prstGeom>
          <a:noFill/>
          <a:ln w="47625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9" name="Line 13">
            <a:extLst>
              <a:ext uri="{FF2B5EF4-FFF2-40B4-BE49-F238E27FC236}">
                <a16:creationId xmlns:a16="http://schemas.microsoft.com/office/drawing/2014/main" id="{E82AC78F-F06D-1C61-73F2-564C06A47A0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7678" y="1039817"/>
            <a:ext cx="4338638" cy="3863975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47BE42F0-4516-3416-5B30-A795FA002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4603" y="717553"/>
            <a:ext cx="4338638" cy="3863975"/>
          </a:xfrm>
          <a:prstGeom prst="line">
            <a:avLst/>
          </a:prstGeom>
          <a:noFill/>
          <a:ln w="4445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1" name="Line 15">
            <a:extLst>
              <a:ext uri="{FF2B5EF4-FFF2-40B4-BE49-F238E27FC236}">
                <a16:creationId xmlns:a16="http://schemas.microsoft.com/office/drawing/2014/main" id="{DA8DEDF0-3AB8-9042-494C-88CB1AE7C6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9832" y="1154113"/>
            <a:ext cx="4157663" cy="4068762"/>
          </a:xfrm>
          <a:prstGeom prst="line">
            <a:avLst/>
          </a:prstGeom>
          <a:noFill/>
          <a:ln w="4762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2" name="Line 16">
            <a:extLst>
              <a:ext uri="{FF2B5EF4-FFF2-40B4-BE49-F238E27FC236}">
                <a16:creationId xmlns:a16="http://schemas.microsoft.com/office/drawing/2014/main" id="{0B074DAC-C4C1-0E9B-410E-46EEE5D8B6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8745" y="2819400"/>
            <a:ext cx="3519487" cy="1588"/>
          </a:xfrm>
          <a:prstGeom prst="line">
            <a:avLst/>
          </a:prstGeom>
          <a:noFill/>
          <a:ln w="222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67A02BA2-BC3F-94C6-14DA-3822AB5F4A2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8744" y="3362329"/>
            <a:ext cx="2979737" cy="3175"/>
          </a:xfrm>
          <a:prstGeom prst="line">
            <a:avLst/>
          </a:prstGeom>
          <a:noFill/>
          <a:ln w="222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4" name="Line 18">
            <a:extLst>
              <a:ext uri="{FF2B5EF4-FFF2-40B4-BE49-F238E27FC236}">
                <a16:creationId xmlns:a16="http://schemas.microsoft.com/office/drawing/2014/main" id="{8FFEF6D2-60FE-5B60-31CA-CDDED8F61F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8744" y="1738313"/>
            <a:ext cx="3494087" cy="0"/>
          </a:xfrm>
          <a:prstGeom prst="line">
            <a:avLst/>
          </a:prstGeom>
          <a:noFill/>
          <a:ln w="2222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4B8A84D7-EAFB-83BB-88E7-6FC9096A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5904" y="836615"/>
            <a:ext cx="55784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  <a:r>
              <a:rPr lang="en-GB" altLang="en-US" sz="2800" baseline="-2500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5132E124-C84F-88E4-0221-013E725BB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8054" y="228602"/>
            <a:ext cx="55784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GB" altLang="en-US" sz="2800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7" name="Rectangle 21">
            <a:extLst>
              <a:ext uri="{FF2B5EF4-FFF2-40B4-BE49-F238E27FC236}">
                <a16:creationId xmlns:a16="http://schemas.microsoft.com/office/drawing/2014/main" id="{8F6E0B9F-ABA4-50A0-B300-3C1580468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207" y="4772028"/>
            <a:ext cx="57868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 dirty="0">
                <a:solidFill>
                  <a:schemeClr val="tx2"/>
                </a:solidFill>
                <a:latin typeface="Arial" panose="020B0604020202020204" pitchFamily="34" charset="0"/>
              </a:rPr>
              <a:t>D</a:t>
            </a:r>
            <a:r>
              <a:rPr lang="en-GB" altLang="en-US" sz="2800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A2D6E750-0D6D-2A50-8EF2-6263DDBC7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8482" y="4465641"/>
            <a:ext cx="57868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 dirty="0">
                <a:solidFill>
                  <a:schemeClr val="folHlink"/>
                </a:solidFill>
                <a:latin typeface="Arial" panose="020B0604020202020204" pitchFamily="34" charset="0"/>
              </a:rPr>
              <a:t>D</a:t>
            </a:r>
            <a:r>
              <a:rPr lang="en-GB" altLang="en-US" sz="2800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A05AAE1D-FADC-3929-772B-3839F0FBD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1351" y="3088961"/>
            <a:ext cx="38632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0" name="Rectangle 24">
            <a:extLst>
              <a:ext uri="{FF2B5EF4-FFF2-40B4-BE49-F238E27FC236}">
                <a16:creationId xmlns:a16="http://schemas.microsoft.com/office/drawing/2014/main" id="{ECA44A05-DC42-44C0-2DB5-E0524BD45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388" y="2571435"/>
            <a:ext cx="386324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chemeClr val="folHlink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01B50F06-8688-0EC4-0D86-6C222ECF2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2691" y="1466535"/>
            <a:ext cx="36548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>
                <a:solidFill>
                  <a:schemeClr val="accent2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2" name="Rectangle 26">
            <a:extLst>
              <a:ext uri="{FF2B5EF4-FFF2-40B4-BE49-F238E27FC236}">
                <a16:creationId xmlns:a16="http://schemas.microsoft.com/office/drawing/2014/main" id="{39AA33D1-0C3C-309B-E30F-A8B7B5263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2532" y="3971928"/>
            <a:ext cx="578685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800" i="1" dirty="0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GB" altLang="en-US" sz="2800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3" name="Line 27">
            <a:extLst>
              <a:ext uri="{FF2B5EF4-FFF2-40B4-BE49-F238E27FC236}">
                <a16:creationId xmlns:a16="http://schemas.microsoft.com/office/drawing/2014/main" id="{EDF68B4F-362C-D956-34C6-2109312771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153" y="152400"/>
            <a:ext cx="0" cy="5334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4" name="Line 28">
            <a:extLst>
              <a:ext uri="{FF2B5EF4-FFF2-40B4-BE49-F238E27FC236}">
                <a16:creationId xmlns:a16="http://schemas.microsoft.com/office/drawing/2014/main" id="{5C9642E9-622C-460F-4974-4CC2271641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153" y="5486400"/>
            <a:ext cx="701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5" name="Line 29">
            <a:extLst>
              <a:ext uri="{FF2B5EF4-FFF2-40B4-BE49-F238E27FC236}">
                <a16:creationId xmlns:a16="http://schemas.microsoft.com/office/drawing/2014/main" id="{7459D9A1-D393-C26E-364A-1800CD057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5953" y="225428"/>
            <a:ext cx="4338638" cy="3863975"/>
          </a:xfrm>
          <a:prstGeom prst="line">
            <a:avLst/>
          </a:prstGeom>
          <a:noFill/>
          <a:ln w="47625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6" name="Oval 30">
            <a:extLst>
              <a:ext uri="{FF2B5EF4-FFF2-40B4-BE49-F238E27FC236}">
                <a16:creationId xmlns:a16="http://schemas.microsoft.com/office/drawing/2014/main" id="{53A0C554-8555-F352-A8BB-DF770AFE3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6953" y="2759075"/>
            <a:ext cx="127000" cy="127000"/>
          </a:xfrm>
          <a:prstGeom prst="ellipse">
            <a:avLst/>
          </a:prstGeom>
          <a:solidFill>
            <a:srgbClr val="CCFF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7" name="Oval 31">
            <a:extLst>
              <a:ext uri="{FF2B5EF4-FFF2-40B4-BE49-F238E27FC236}">
                <a16:creationId xmlns:a16="http://schemas.microsoft.com/office/drawing/2014/main" id="{FA176E5D-1F8C-22D5-741C-AD8B1712F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0853" y="3295650"/>
            <a:ext cx="127000" cy="127000"/>
          </a:xfrm>
          <a:prstGeom prst="ellipse">
            <a:avLst/>
          </a:prstGeom>
          <a:solidFill>
            <a:srgbClr val="DCE1FF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8" name="Oval 32">
            <a:extLst>
              <a:ext uri="{FF2B5EF4-FFF2-40B4-BE49-F238E27FC236}">
                <a16:creationId xmlns:a16="http://schemas.microsoft.com/office/drawing/2014/main" id="{08934A0A-7F1C-0724-6824-10E9347B8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3142" y="1671638"/>
            <a:ext cx="127000" cy="127000"/>
          </a:xfrm>
          <a:prstGeom prst="ellipse">
            <a:avLst/>
          </a:prstGeom>
          <a:solidFill>
            <a:srgbClr val="FFCC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9" name="AutoShape 35">
            <a:extLst>
              <a:ext uri="{FF2B5EF4-FFF2-40B4-BE49-F238E27FC236}">
                <a16:creationId xmlns:a16="http://schemas.microsoft.com/office/drawing/2014/main" id="{E85138E8-524A-B73B-3BCB-BC914897E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037" y="1605086"/>
            <a:ext cx="3109113" cy="1228281"/>
          </a:xfrm>
          <a:prstGeom prst="flowChartAlternateProcess">
            <a:avLst/>
          </a:prstGeom>
          <a:solidFill>
            <a:srgbClr val="FFFFCC"/>
          </a:solidFill>
          <a:ln w="22225">
            <a:solidFill>
              <a:srgbClr val="6600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dirty="0">
                <a:solidFill>
                  <a:srgbClr val="A50021"/>
                </a:solidFill>
                <a:latin typeface="Arial" panose="020B0604020202020204" pitchFamily="34" charset="0"/>
              </a:rPr>
              <a:t>Speculators believe that the rise in price to </a:t>
            </a:r>
            <a:r>
              <a:rPr lang="en-GB" altLang="en-US" sz="2200" i="1" dirty="0">
                <a:solidFill>
                  <a:srgbClr val="A50021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200" baseline="-25000" dirty="0">
                <a:solidFill>
                  <a:srgbClr val="A50021"/>
                </a:solidFill>
                <a:latin typeface="Arial" panose="020B0604020202020204" pitchFamily="34" charset="0"/>
              </a:rPr>
              <a:t>2</a:t>
            </a:r>
            <a:r>
              <a:rPr lang="en-GB" altLang="en-US" sz="2200" dirty="0">
                <a:solidFill>
                  <a:srgbClr val="A50021"/>
                </a:solidFill>
                <a:latin typeface="Arial" panose="020B0604020202020204" pitchFamily="34" charset="0"/>
              </a:rPr>
              <a:t> signifies a trend.</a:t>
            </a:r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CAA2E31D-8300-F16F-A6F0-C37C351A71A6}"/>
              </a:ext>
            </a:extLst>
          </p:cNvPr>
          <p:cNvSpPr txBox="1">
            <a:spLocks noChangeArrowheads="1"/>
          </p:cNvSpPr>
          <p:nvPr/>
        </p:nvSpPr>
        <p:spPr>
          <a:xfrm>
            <a:off x="8912670" y="5869080"/>
            <a:ext cx="7373076" cy="539750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rgbClr val="660066"/>
                </a:solidFill>
                <a:effectLst/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26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6pPr>
            <a:lvl7pPr marL="914452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7pPr>
            <a:lvl8pPr marL="1371678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8pPr>
            <a:lvl9pPr marL="1828904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9pPr>
          </a:lstStyle>
          <a:p>
            <a:r>
              <a:rPr lang="en-GB" altLang="en-US" sz="2500" dirty="0">
                <a:solidFill>
                  <a:schemeClr val="tx1"/>
                </a:solidFill>
              </a:rPr>
              <a:t>Figure 2  </a:t>
            </a:r>
            <a:r>
              <a:rPr lang="en-GB" altLang="en-US" sz="2500" b="0" dirty="0">
                <a:solidFill>
                  <a:schemeClr val="tx1"/>
                </a:solidFill>
              </a:rPr>
              <a:t>Speculation driving subsequent price fall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>
            <a:extLst>
              <a:ext uri="{FF2B5EF4-FFF2-40B4-BE49-F238E27FC236}">
                <a16:creationId xmlns:a16="http://schemas.microsoft.com/office/drawing/2014/main" id="{E56B733E-12C3-41EA-BECC-594C7C5FC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9266" y="3552826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latin typeface="Arial" panose="020B0604020202020204" pitchFamily="34" charset="0"/>
              </a:rPr>
              <a:t>P</a:t>
            </a:r>
            <a:r>
              <a:rPr lang="en-GB" altLang="en-US" sz="2000" baseline="-25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F6A636F6-6E17-4F14-B927-A2972FA0B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8" y="1895476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latin typeface="Arial" panose="020B0604020202020204" pitchFamily="34" charset="0"/>
              </a:rPr>
              <a:t>P</a:t>
            </a:r>
            <a:r>
              <a:rPr lang="en-GB" altLang="en-US" sz="2000" baseline="-25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A1C8BE19-B531-45A9-8ED0-4F3980AD8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2441" y="3006726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latin typeface="Arial" panose="020B0604020202020204" pitchFamily="34" charset="0"/>
              </a:rPr>
              <a:t>P</a:t>
            </a:r>
            <a:r>
              <a:rPr lang="en-GB" altLang="en-US" sz="2000" baseline="-25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358BF08D-75BA-43E5-AA98-859087086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928" y="498475"/>
            <a:ext cx="41851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latin typeface="Arial" panose="020B0604020202020204" pitchFamily="34" charset="0"/>
              </a:rPr>
              <a:t>P </a:t>
            </a:r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AC7E0A79-C896-4701-8101-904836BEA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5703" y="5961063"/>
            <a:ext cx="45525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latin typeface="Arial" panose="020B0604020202020204" pitchFamily="34" charset="0"/>
              </a:rPr>
              <a:t>Q </a:t>
            </a:r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72E3337D-C35D-44CC-B180-D8E4498DF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041" y="5922963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E594B262-BF99-4DC7-9A69-B27F65D000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68913" y="944563"/>
            <a:ext cx="4157662" cy="40687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6D1976C0-0422-4365-9124-C1A04AFF5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4925" y="1420817"/>
            <a:ext cx="4338638" cy="38639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5B1FAC03-C10E-4E78-9A3F-1E914C8732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1850" y="1098553"/>
            <a:ext cx="4338638" cy="38639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B0DB8200-5D80-416F-AA98-313A2FC67B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7079" y="1535113"/>
            <a:ext cx="4157663" cy="406876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C2F0B4E8-9AE9-4877-9721-7B68D03EC3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5992" y="3200400"/>
            <a:ext cx="3519487" cy="1588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45728825-483E-4F72-8877-09DCA9F9AE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5991" y="3743329"/>
            <a:ext cx="2979737" cy="3175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29A3D101-7F79-48A0-A079-21035188FC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5991" y="2119313"/>
            <a:ext cx="3494087" cy="0"/>
          </a:xfrm>
          <a:prstGeom prst="line">
            <a:avLst/>
          </a:prstGeom>
          <a:noFill/>
          <a:ln w="15875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562AD7DD-0336-4A19-B44D-4B4119EB5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3150" y="1217616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9105F19B-7FB3-435B-AE3C-5E12E7DE2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5300" y="609603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45" name="Rectangle 21">
            <a:extLst>
              <a:ext uri="{FF2B5EF4-FFF2-40B4-BE49-F238E27FC236}">
                <a16:creationId xmlns:a16="http://schemas.microsoft.com/office/drawing/2014/main" id="{E8EF3274-B514-4AA3-95DE-D19C70A3D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2454" y="5153029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solidFill>
                  <a:schemeClr val="tx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46" name="Rectangle 22">
            <a:extLst>
              <a:ext uri="{FF2B5EF4-FFF2-40B4-BE49-F238E27FC236}">
                <a16:creationId xmlns:a16="http://schemas.microsoft.com/office/drawing/2014/main" id="{D9149241-24E9-4E42-B40B-0AB1CCE5E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5729" y="4846642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solidFill>
                  <a:schemeClr val="folHlink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>
                <a:solidFill>
                  <a:schemeClr val="folHlink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47" name="Rectangle 23">
            <a:extLst>
              <a:ext uri="{FF2B5EF4-FFF2-40B4-BE49-F238E27FC236}">
                <a16:creationId xmlns:a16="http://schemas.microsoft.com/office/drawing/2014/main" id="{1E6E4206-B023-4992-A870-2440FFEAA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3838" y="3500442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6648" name="Rectangle 24">
            <a:extLst>
              <a:ext uri="{FF2B5EF4-FFF2-40B4-BE49-F238E27FC236}">
                <a16:creationId xmlns:a16="http://schemas.microsoft.com/office/drawing/2014/main" id="{CA9B86D2-C3F6-401D-8A5E-468675C22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75" y="2982916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folHlink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6649" name="Rectangle 25">
            <a:extLst>
              <a:ext uri="{FF2B5EF4-FFF2-40B4-BE49-F238E27FC236}">
                <a16:creationId xmlns:a16="http://schemas.microsoft.com/office/drawing/2014/main" id="{95DDE1D7-A53D-4CA5-A7C7-76B487CFC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78" y="1878016"/>
            <a:ext cx="33983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>
                <a:solidFill>
                  <a:schemeClr val="accent2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6650" name="Rectangle 26">
            <a:extLst>
              <a:ext uri="{FF2B5EF4-FFF2-40B4-BE49-F238E27FC236}">
                <a16:creationId xmlns:a16="http://schemas.microsoft.com/office/drawing/2014/main" id="{E6BEBF9D-6E22-42A9-A977-43472F5A3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9779" y="4352929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>
                <a:solidFill>
                  <a:schemeClr val="accent2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49EFFE4E-45CC-4FCE-93BA-3C91F578CE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334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CE59ED27-7E98-46D3-885D-5025A3A80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8674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3" name="Line 29">
            <a:extLst>
              <a:ext uri="{FF2B5EF4-FFF2-40B4-BE49-F238E27FC236}">
                <a16:creationId xmlns:a16="http://schemas.microsoft.com/office/drawing/2014/main" id="{53E830E9-441E-4138-A139-A8E35D5D15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606428"/>
            <a:ext cx="4338638" cy="3863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4" name="Oval 30">
            <a:extLst>
              <a:ext uri="{FF2B5EF4-FFF2-40B4-BE49-F238E27FC236}">
                <a16:creationId xmlns:a16="http://schemas.microsoft.com/office/drawing/2014/main" id="{E1664B14-025D-4C0B-9B1E-3FA8CEA9A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200" y="3140075"/>
            <a:ext cx="127000" cy="127000"/>
          </a:xfrm>
          <a:prstGeom prst="ellipse">
            <a:avLst/>
          </a:prstGeom>
          <a:solidFill>
            <a:srgbClr val="CCFF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5" name="Oval 31">
            <a:extLst>
              <a:ext uri="{FF2B5EF4-FFF2-40B4-BE49-F238E27FC236}">
                <a16:creationId xmlns:a16="http://schemas.microsoft.com/office/drawing/2014/main" id="{F2CE6124-2561-4BAE-BB7C-8168F2EF6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3676650"/>
            <a:ext cx="127000" cy="127000"/>
          </a:xfrm>
          <a:prstGeom prst="ellipse">
            <a:avLst/>
          </a:prstGeom>
          <a:solidFill>
            <a:srgbClr val="DCE1FF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6" name="Oval 32">
            <a:extLst>
              <a:ext uri="{FF2B5EF4-FFF2-40B4-BE49-F238E27FC236}">
                <a16:creationId xmlns:a16="http://schemas.microsoft.com/office/drawing/2014/main" id="{D54E92C6-1A3F-4D83-A4E2-69CFC45AC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0389" y="2052638"/>
            <a:ext cx="127000" cy="127000"/>
          </a:xfrm>
          <a:prstGeom prst="ellipse">
            <a:avLst/>
          </a:prstGeom>
          <a:solidFill>
            <a:srgbClr val="FFCC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9" name="AutoShape 35">
            <a:extLst>
              <a:ext uri="{FF2B5EF4-FFF2-40B4-BE49-F238E27FC236}">
                <a16:creationId xmlns:a16="http://schemas.microsoft.com/office/drawing/2014/main" id="{4EAE4076-0DCD-4FDD-A105-F878AA2E9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3650" y="2001941"/>
            <a:ext cx="2446338" cy="1466644"/>
          </a:xfrm>
          <a:prstGeom prst="flowChartAlternateProcess">
            <a:avLst/>
          </a:prstGeom>
          <a:solidFill>
            <a:srgbClr val="FFFFCC"/>
          </a:solidFill>
          <a:ln w="22225">
            <a:solidFill>
              <a:srgbClr val="6600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>
                <a:solidFill>
                  <a:srgbClr val="A50021"/>
                </a:solidFill>
                <a:latin typeface="Arial" panose="020B0604020202020204" pitchFamily="34" charset="0"/>
              </a:rPr>
              <a:t>Speculators believe that the rise in price to </a:t>
            </a:r>
            <a:r>
              <a:rPr lang="en-GB" altLang="en-US" sz="2000" i="1">
                <a:solidFill>
                  <a:srgbClr val="A50021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000" baseline="-25000">
                <a:solidFill>
                  <a:srgbClr val="A50021"/>
                </a:solidFill>
                <a:latin typeface="Arial" panose="020B0604020202020204" pitchFamily="34" charset="0"/>
              </a:rPr>
              <a:t>2</a:t>
            </a:r>
            <a:r>
              <a:rPr lang="en-GB" altLang="en-US" sz="2000">
                <a:solidFill>
                  <a:srgbClr val="A50021"/>
                </a:solidFill>
                <a:latin typeface="Arial" panose="020B0604020202020204" pitchFamily="34" charset="0"/>
              </a:rPr>
              <a:t> signifies a trend.</a:t>
            </a:r>
            <a:endParaRPr lang="en-GB" altLang="en-US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33" name="Rectangle 1029">
            <a:extLst>
              <a:ext uri="{FF2B5EF4-FFF2-40B4-BE49-F238E27FC236}">
                <a16:creationId xmlns:a16="http://schemas.microsoft.com/office/drawing/2014/main" id="{24849916-3E53-4C6D-83D9-FA2CC4E964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2" y="-228598"/>
            <a:ext cx="9905995" cy="574675"/>
          </a:xfrm>
          <a:noFill/>
          <a:ln/>
          <a:effectLst>
            <a:outerShdw dist="12700" dir="2700000" algn="ctr" rotWithShape="0">
              <a:schemeClr val="bg2"/>
            </a:outerShdw>
          </a:effectLst>
        </p:spPr>
        <p:txBody>
          <a:bodyPr/>
          <a:lstStyle/>
          <a:p>
            <a:pPr algn="ctr"/>
            <a:r>
              <a:rPr lang="en-GB" altLang="en-US">
                <a:effectLst/>
              </a:rPr>
              <a:t>Destabilising speculation: initial price rise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">
  <a:themeElements>
    <a:clrScheme name="Custom 62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193FE1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663300"/>
      </a:hlink>
      <a:folHlink>
        <a:srgbClr val="00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7429</TotalTime>
  <Words>98</Words>
  <Application>Microsoft Office PowerPoint</Application>
  <PresentationFormat>Custom</PresentationFormat>
  <Paragraphs>47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Wingdings</vt:lpstr>
      <vt:lpstr>Wingdings 2</vt:lpstr>
      <vt:lpstr>Title</vt:lpstr>
      <vt:lpstr>Figure 1  Speculation driving price rise</vt:lpstr>
      <vt:lpstr>Destabilising speculation: initial price rise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332</cp:revision>
  <dcterms:created xsi:type="dcterms:W3CDTF">2002-11-17T23:04:00Z</dcterms:created>
  <dcterms:modified xsi:type="dcterms:W3CDTF">2026-02-03T15:00:15Z</dcterms:modified>
</cp:coreProperties>
</file>