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1C1C1C"/>
    <a:srgbClr val="333333"/>
    <a:srgbClr val="FFFF99"/>
    <a:srgbClr val="E7E7FF"/>
    <a:srgbClr val="877F61"/>
    <a:srgbClr val="006666"/>
    <a:srgbClr val="006600"/>
    <a:srgbClr val="FAFFD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842" autoAdjust="0"/>
    <p:restoredTop sz="94976" autoAdjust="0"/>
  </p:normalViewPr>
  <p:slideViewPr>
    <p:cSldViewPr snapToGrid="0">
      <p:cViewPr varScale="1">
        <p:scale>
          <a:sx n="86" d="100"/>
          <a:sy n="86" d="100"/>
        </p:scale>
        <p:origin x="840" y="4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AC80A6E3-E07C-4776-8AC1-AA43CC781ED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AC5D119E-9613-492A-A893-A4DFFEFECA6D}" type="slidenum">
              <a:rPr lang="en-GB" altLang="en-US" sz="1000" i="1"/>
              <a:pPr algn="r">
                <a:spcBef>
                  <a:spcPct val="0"/>
                </a:spcBef>
              </a:pPr>
              <a:t>1</a:t>
            </a:fld>
            <a:endParaRPr lang="en-GB" altLang="en-US" sz="1000" i="1" dirty="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D54A586F-952E-42B3-9449-2EE3690E7A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604F5C9-AE90-4017-9B66-E34B54C6E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70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24" r:id="rId2"/>
    <p:sldLayoutId id="214748395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7690DB8D-9711-459B-A575-973CF3BFC6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8139" y="2574489"/>
            <a:ext cx="2909887" cy="0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 dirty="0"/>
          </a:p>
        </p:txBody>
      </p:sp>
      <p:sp>
        <p:nvSpPr>
          <p:cNvPr id="8195" name="Line 28">
            <a:extLst>
              <a:ext uri="{FF2B5EF4-FFF2-40B4-BE49-F238E27FC236}">
                <a16:creationId xmlns:a16="http://schemas.microsoft.com/office/drawing/2014/main" id="{0B44056C-DC04-485D-BBF1-1E7F242520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16076" y="1961714"/>
            <a:ext cx="5889625" cy="307975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 dirty="0"/>
          </a:p>
        </p:txBody>
      </p:sp>
      <p:sp>
        <p:nvSpPr>
          <p:cNvPr id="8196" name="Line 9">
            <a:extLst>
              <a:ext uri="{FF2B5EF4-FFF2-40B4-BE49-F238E27FC236}">
                <a16:creationId xmlns:a16="http://schemas.microsoft.com/office/drawing/2014/main" id="{AA9AC7C0-A1C5-450F-87E9-6EE4D5111C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22426" y="686953"/>
            <a:ext cx="5097463" cy="4333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37B2D7AA-99C8-4842-9FF2-25687F36F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213" y="5793940"/>
            <a:ext cx="264496" cy="43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200" i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90E5DCF5-2EF5-4B13-9BFE-7962F63E2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5711390"/>
            <a:ext cx="405560" cy="43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200" dirty="0"/>
              <a:t>O</a:t>
            </a:r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15B454FC-1478-446C-8ADD-CBE5CB92A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2413" y="3084078"/>
            <a:ext cx="0" cy="2549525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8200" name="Line 20">
            <a:extLst>
              <a:ext uri="{FF2B5EF4-FFF2-40B4-BE49-F238E27FC236}">
                <a16:creationId xmlns:a16="http://schemas.microsoft.com/office/drawing/2014/main" id="{D99925B1-2D02-4984-9210-17FDD7C0A4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31" y="673635"/>
            <a:ext cx="6335713" cy="413861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8201" name="Line 22">
            <a:extLst>
              <a:ext uri="{FF2B5EF4-FFF2-40B4-BE49-F238E27FC236}">
                <a16:creationId xmlns:a16="http://schemas.microsoft.com/office/drawing/2014/main" id="{BBAC2EFF-05B8-4C01-A5D4-1B645CC53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3" y="5915"/>
            <a:ext cx="0" cy="56483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8202" name="Line 23">
            <a:extLst>
              <a:ext uri="{FF2B5EF4-FFF2-40B4-BE49-F238E27FC236}">
                <a16:creationId xmlns:a16="http://schemas.microsoft.com/office/drawing/2014/main" id="{54691739-C599-42D9-9E92-1CE9974C1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8612" y="5666939"/>
            <a:ext cx="8033659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8203" name="Rectangle 26">
            <a:extLst>
              <a:ext uri="{FF2B5EF4-FFF2-40B4-BE49-F238E27FC236}">
                <a16:creationId xmlns:a16="http://schemas.microsoft.com/office/drawing/2014/main" id="{47D61138-84B2-4EBA-AB2E-681EC1F38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375" y="4828740"/>
            <a:ext cx="2064668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tx2"/>
                </a:solidFill>
              </a:rPr>
              <a:t>D = MPB = MSB</a:t>
            </a:r>
          </a:p>
        </p:txBody>
      </p:sp>
      <p:sp>
        <p:nvSpPr>
          <p:cNvPr id="8205" name="Line 50">
            <a:extLst>
              <a:ext uri="{FF2B5EF4-FFF2-40B4-BE49-F238E27FC236}">
                <a16:creationId xmlns:a16="http://schemas.microsoft.com/office/drawing/2014/main" id="{F4A0E146-B7E2-4060-BA44-9F883DBD8A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8138" y="1882339"/>
            <a:ext cx="3681412" cy="0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8206" name="Line 8">
            <a:extLst>
              <a:ext uri="{FF2B5EF4-FFF2-40B4-BE49-F238E27FC236}">
                <a16:creationId xmlns:a16="http://schemas.microsoft.com/office/drawing/2014/main" id="{FFA31F5B-D1A2-4D8D-A0B9-E9BF873A34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9613" y="2641165"/>
            <a:ext cx="0" cy="3001963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2580" name="Oval 52">
            <a:extLst>
              <a:ext uri="{FF2B5EF4-FFF2-40B4-BE49-F238E27FC236}">
                <a16:creationId xmlns:a16="http://schemas.microsoft.com/office/drawing/2014/main" id="{CCB8A02D-23CD-4649-AFBF-2A9193CBC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1988" y="2518928"/>
            <a:ext cx="93662" cy="92075"/>
          </a:xfrm>
          <a:prstGeom prst="ellipse">
            <a:avLst/>
          </a:prstGeom>
          <a:solidFill>
            <a:srgbClr val="CCFF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8208" name="Rectangle 54">
            <a:extLst>
              <a:ext uri="{FF2B5EF4-FFF2-40B4-BE49-F238E27FC236}">
                <a16:creationId xmlns:a16="http://schemas.microsoft.com/office/drawing/2014/main" id="{D28140E9-5481-4163-9BF5-60CDA3C73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489" y="5705039"/>
            <a:ext cx="484107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/>
              <a:t>Q*</a:t>
            </a:r>
            <a:endParaRPr lang="en-GB" altLang="en-US" sz="2000" baseline="-25000" dirty="0"/>
          </a:p>
        </p:txBody>
      </p:sp>
      <p:sp>
        <p:nvSpPr>
          <p:cNvPr id="8209" name="Rectangle 55">
            <a:extLst>
              <a:ext uri="{FF2B5EF4-FFF2-40B4-BE49-F238E27FC236}">
                <a16:creationId xmlns:a16="http://schemas.microsoft.com/office/drawing/2014/main" id="{1A174FF5-BA95-4492-8CA4-ADCDAEEAA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2390339"/>
            <a:ext cx="456856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/>
              <a:t>P</a:t>
            </a:r>
            <a:r>
              <a:rPr lang="en-GB" altLang="en-US" sz="2000" dirty="0"/>
              <a:t>*</a:t>
            </a:r>
          </a:p>
        </p:txBody>
      </p:sp>
      <p:sp>
        <p:nvSpPr>
          <p:cNvPr id="8210" name="Rectangle 56">
            <a:extLst>
              <a:ext uri="{FF2B5EF4-FFF2-40B4-BE49-F238E27FC236}">
                <a16:creationId xmlns:a16="http://schemas.microsoft.com/office/drawing/2014/main" id="{8AA3EDEA-F614-4D6D-8426-86AC90AB4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2896752"/>
            <a:ext cx="537006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tx2"/>
                </a:solidFill>
              </a:rPr>
              <a:t>P</a:t>
            </a:r>
            <a:r>
              <a:rPr lang="en-GB" altLang="en-US" sz="2000" baseline="-25000" dirty="0">
                <a:solidFill>
                  <a:schemeClr val="tx2"/>
                </a:solidFill>
              </a:rPr>
              <a:t>pc</a:t>
            </a:r>
          </a:p>
        </p:txBody>
      </p:sp>
      <p:sp>
        <p:nvSpPr>
          <p:cNvPr id="22585" name="Rectangle 57">
            <a:extLst>
              <a:ext uri="{FF2B5EF4-FFF2-40B4-BE49-F238E27FC236}">
                <a16:creationId xmlns:a16="http://schemas.microsoft.com/office/drawing/2014/main" id="{B9D97863-D70F-4F39-A815-23BB81055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5689164"/>
            <a:ext cx="564257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tx2"/>
                </a:solidFill>
              </a:rPr>
              <a:t>Q</a:t>
            </a:r>
            <a:r>
              <a:rPr lang="en-GB" altLang="en-US" sz="2000" baseline="-25000" dirty="0">
                <a:solidFill>
                  <a:schemeClr val="tx2"/>
                </a:solidFill>
              </a:rPr>
              <a:t>pc</a:t>
            </a:r>
          </a:p>
        </p:txBody>
      </p:sp>
      <p:sp>
        <p:nvSpPr>
          <p:cNvPr id="22581" name="Oval 53">
            <a:extLst>
              <a:ext uri="{FF2B5EF4-FFF2-40B4-BE49-F238E27FC236}">
                <a16:creationId xmlns:a16="http://schemas.microsoft.com/office/drawing/2014/main" id="{6435D469-012A-4DDB-8C5B-A34591F29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6375" y="3045978"/>
            <a:ext cx="95250" cy="92075"/>
          </a:xfrm>
          <a:prstGeom prst="ellipse">
            <a:avLst/>
          </a:prstGeom>
          <a:solidFill>
            <a:srgbClr val="CCEC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8213" name="Line 41">
            <a:extLst>
              <a:ext uri="{FF2B5EF4-FFF2-40B4-BE49-F238E27FC236}">
                <a16:creationId xmlns:a16="http://schemas.microsoft.com/office/drawing/2014/main" id="{400C5166-4306-491D-A093-4DD8F4F848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06551" y="3634939"/>
            <a:ext cx="6570663" cy="20193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8214" name="Rectangle 1">
            <a:extLst>
              <a:ext uri="{FF2B5EF4-FFF2-40B4-BE49-F238E27FC236}">
                <a16:creationId xmlns:a16="http://schemas.microsoft.com/office/drawing/2014/main" id="{D8A7C977-2196-46C6-BFDE-09B022BB4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7214" y="3434914"/>
            <a:ext cx="86914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accent2"/>
                </a:solidFill>
              </a:rPr>
              <a:t>MEC</a:t>
            </a:r>
            <a:r>
              <a:rPr lang="en-GB" altLang="en-US" sz="2000" baseline="-25000" dirty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8215" name="Rectangle 2">
            <a:extLst>
              <a:ext uri="{FF2B5EF4-FFF2-40B4-BE49-F238E27FC236}">
                <a16:creationId xmlns:a16="http://schemas.microsoft.com/office/drawing/2014/main" id="{A010FDDA-02CA-4CEE-81A4-BBCADE226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5" y="1722003"/>
            <a:ext cx="1206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tx2"/>
                </a:solidFill>
              </a:rPr>
              <a:t>S = MPC</a:t>
            </a:r>
            <a:endParaRPr lang="en-GB" altLang="en-US" sz="2000" i="1" baseline="-25000" dirty="0">
              <a:solidFill>
                <a:schemeClr val="tx2"/>
              </a:solidFill>
            </a:endParaRPr>
          </a:p>
        </p:txBody>
      </p:sp>
      <p:sp>
        <p:nvSpPr>
          <p:cNvPr id="8216" name="TextBox 3">
            <a:extLst>
              <a:ext uri="{FF2B5EF4-FFF2-40B4-BE49-F238E27FC236}">
                <a16:creationId xmlns:a16="http://schemas.microsoft.com/office/drawing/2014/main" id="{8D398FF5-418D-4A7F-8486-69CCADEE3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2476" y="2345890"/>
            <a:ext cx="765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/>
              <a:t>c</a:t>
            </a:r>
          </a:p>
        </p:txBody>
      </p:sp>
      <p:sp>
        <p:nvSpPr>
          <p:cNvPr id="8217" name="Line 50">
            <a:extLst>
              <a:ext uri="{FF2B5EF4-FFF2-40B4-BE49-F238E27FC236}">
                <a16:creationId xmlns:a16="http://schemas.microsoft.com/office/drawing/2014/main" id="{1FE9D80E-0EDA-4B13-B747-F520A4CC4D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24013" y="3096778"/>
            <a:ext cx="3657600" cy="22225"/>
          </a:xfrm>
          <a:prstGeom prst="line">
            <a:avLst/>
          </a:prstGeom>
          <a:noFill/>
          <a:ln w="15875">
            <a:solidFill>
              <a:srgbClr val="1C1C1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8218" name="TextBox 3">
            <a:extLst>
              <a:ext uri="{FF2B5EF4-FFF2-40B4-BE49-F238E27FC236}">
                <a16:creationId xmlns:a16="http://schemas.microsoft.com/office/drawing/2014/main" id="{53B32760-AABF-42B6-9DF1-2AC130486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9714" y="1763278"/>
            <a:ext cx="3778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/>
              <a:t>b</a:t>
            </a:r>
          </a:p>
        </p:txBody>
      </p:sp>
      <p:sp>
        <p:nvSpPr>
          <p:cNvPr id="8219" name="TextBox 3">
            <a:extLst>
              <a:ext uri="{FF2B5EF4-FFF2-40B4-BE49-F238E27FC236}">
                <a16:creationId xmlns:a16="http://schemas.microsoft.com/office/drawing/2014/main" id="{AF1C25A3-FC25-42C8-8FB2-B51DB9A3C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2889" y="2684028"/>
            <a:ext cx="382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/>
              <a:t>a</a:t>
            </a:r>
          </a:p>
        </p:txBody>
      </p:sp>
      <p:sp>
        <p:nvSpPr>
          <p:cNvPr id="8220" name="Rectangle 2">
            <a:extLst>
              <a:ext uri="{FF2B5EF4-FFF2-40B4-BE49-F238E27FC236}">
                <a16:creationId xmlns:a16="http://schemas.microsoft.com/office/drawing/2014/main" id="{16117EB9-1778-43DC-9B43-F9CC3983A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9888" y="507564"/>
            <a:ext cx="25907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accent2"/>
                </a:solidFill>
              </a:rPr>
              <a:t>MSC = MPC + MEC</a:t>
            </a:r>
            <a:r>
              <a:rPr lang="en-GB" altLang="en-US" sz="2000" baseline="-25000" dirty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8221" name="Rectangle 1">
            <a:extLst>
              <a:ext uri="{FF2B5EF4-FFF2-40B4-BE49-F238E27FC236}">
                <a16:creationId xmlns:a16="http://schemas.microsoft.com/office/drawing/2014/main" id="{E5108BE5-DA7E-495D-B164-5CDBDC6B8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439" y="1679139"/>
            <a:ext cx="9348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i="1" dirty="0">
                <a:solidFill>
                  <a:schemeClr val="accent2"/>
                </a:solidFill>
              </a:rPr>
              <a:t>MSC</a:t>
            </a:r>
            <a:r>
              <a:rPr lang="en-GB" altLang="en-US" sz="2000" baseline="-25000" dirty="0">
                <a:solidFill>
                  <a:schemeClr val="accent2"/>
                </a:solidFill>
              </a:rPr>
              <a:t>pc</a:t>
            </a:r>
          </a:p>
        </p:txBody>
      </p:sp>
      <p:sp>
        <p:nvSpPr>
          <p:cNvPr id="29" name="Oval 53">
            <a:extLst>
              <a:ext uri="{FF2B5EF4-FFF2-40B4-BE49-F238E27FC236}">
                <a16:creationId xmlns:a16="http://schemas.microsoft.com/office/drawing/2014/main" id="{CC43E516-0D2C-4155-AEEF-0F8C98911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8438" y="1836303"/>
            <a:ext cx="93662" cy="92075"/>
          </a:xfrm>
          <a:prstGeom prst="ellipse">
            <a:avLst/>
          </a:prstGeom>
          <a:solidFill>
            <a:srgbClr val="FFCCCC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dirty="0"/>
          </a:p>
        </p:txBody>
      </p:sp>
      <p:sp>
        <p:nvSpPr>
          <p:cNvPr id="8223" name="TextBox 1">
            <a:extLst>
              <a:ext uri="{FF2B5EF4-FFF2-40B4-BE49-F238E27FC236}">
                <a16:creationId xmlns:a16="http://schemas.microsoft.com/office/drawing/2014/main" id="{A4376442-5A1D-495A-9DBA-D1341102E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6" y="5757428"/>
            <a:ext cx="2930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000" dirty="0">
                <a:solidFill>
                  <a:schemeClr val="tx1"/>
                </a:solidFill>
              </a:rPr>
              <a:t>Output</a:t>
            </a:r>
          </a:p>
        </p:txBody>
      </p:sp>
      <p:sp>
        <p:nvSpPr>
          <p:cNvPr id="8224" name="Text Box 47">
            <a:extLst>
              <a:ext uri="{FF2B5EF4-FFF2-40B4-BE49-F238E27FC236}">
                <a16:creationId xmlns:a16="http://schemas.microsoft.com/office/drawing/2014/main" id="{97266AA7-38B9-4A5F-B60B-244BE809249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20611" y="2714200"/>
            <a:ext cx="2304134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000" dirty="0">
                <a:solidFill>
                  <a:schemeClr val="tx1"/>
                </a:solidFill>
              </a:rPr>
              <a:t>Costs and benefits</a:t>
            </a:r>
            <a:endParaRPr lang="en-GB" altLang="en-US" sz="2000" noProof="1">
              <a:solidFill>
                <a:schemeClr val="tx1"/>
              </a:solidFill>
            </a:endParaRPr>
          </a:p>
        </p:txBody>
      </p:sp>
      <p:sp>
        <p:nvSpPr>
          <p:cNvPr id="8225" name="Line 48">
            <a:extLst>
              <a:ext uri="{FF2B5EF4-FFF2-40B4-BE49-F238E27FC236}">
                <a16:creationId xmlns:a16="http://schemas.microsoft.com/office/drawing/2014/main" id="{ACBAEF79-1B85-4EBF-9992-0B0511FD1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27650" y="1904565"/>
            <a:ext cx="0" cy="116681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 dirty="0"/>
          </a:p>
        </p:txBody>
      </p:sp>
      <p:sp>
        <p:nvSpPr>
          <p:cNvPr id="35" name="Line 49">
            <a:extLst>
              <a:ext uri="{FF2B5EF4-FFF2-40B4-BE49-F238E27FC236}">
                <a16:creationId xmlns:a16="http://schemas.microsoft.com/office/drawing/2014/main" id="{2563E5AB-7BF3-452D-95F4-BA2B60B51E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3216" y="4511240"/>
            <a:ext cx="0" cy="1166813"/>
          </a:xfrm>
          <a:prstGeom prst="line">
            <a:avLst/>
          </a:prstGeom>
          <a:noFill/>
          <a:ln w="31750">
            <a:solidFill>
              <a:srgbClr val="80008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GB" dirty="0"/>
          </a:p>
        </p:txBody>
      </p:sp>
      <p:sp>
        <p:nvSpPr>
          <p:cNvPr id="3" name="Rectangle 49">
            <a:extLst>
              <a:ext uri="{FF2B5EF4-FFF2-40B4-BE49-F238E27FC236}">
                <a16:creationId xmlns:a16="http://schemas.microsoft.com/office/drawing/2014/main" id="{34978CC9-8A22-7E61-A014-DFC94BFBF155}"/>
              </a:ext>
            </a:extLst>
          </p:cNvPr>
          <p:cNvSpPr txBox="1">
            <a:spLocks noChangeArrowheads="1"/>
          </p:cNvSpPr>
          <p:nvPr/>
        </p:nvSpPr>
        <p:spPr>
          <a:xfrm>
            <a:off x="927716" y="5086356"/>
            <a:ext cx="9904281" cy="736602"/>
          </a:xfrm>
        </p:spPr>
        <p:txBody>
          <a:bodyPr tIns="9144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800" kern="1200">
                <a:solidFill>
                  <a:srgbClr val="577C32"/>
                </a:solidFill>
                <a:effectLst>
                  <a:outerShdw blurRad="254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577C3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rgbClr val="88A44D"/>
                </a:solidFill>
                <a:latin typeface="Arial" charset="0"/>
              </a:defRPr>
            </a:lvl9pPr>
          </a:lstStyle>
          <a:p>
            <a:endParaRPr lang="en-GB" altLang="en-US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098B5B-6C14-1101-9BE4-DC74E06F61A5}"/>
              </a:ext>
            </a:extLst>
          </p:cNvPr>
          <p:cNvSpPr txBox="1"/>
          <p:nvPr/>
        </p:nvSpPr>
        <p:spPr>
          <a:xfrm>
            <a:off x="0" y="6279071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altLang="en-US" dirty="0">
                <a:solidFill>
                  <a:schemeClr val="tx1"/>
                </a:solidFill>
                <a:effectLst/>
                <a:latin typeface="+mj-lt"/>
              </a:rPr>
              <a:t>Climate externality in production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6547</TotalTime>
  <Words>35</Words>
  <Application>Microsoft Office PowerPoint</Application>
  <PresentationFormat>A4 Paper (210x297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7_Civic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332</cp:revision>
  <dcterms:created xsi:type="dcterms:W3CDTF">2002-11-17T23:04:00Z</dcterms:created>
  <dcterms:modified xsi:type="dcterms:W3CDTF">2025-01-23T17:34:23Z</dcterms:modified>
</cp:coreProperties>
</file>