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C00000"/>
    <a:srgbClr val="660066"/>
    <a:srgbClr val="FFFFDC"/>
    <a:srgbClr val="DFE6F1"/>
    <a:srgbClr val="FFFFD7"/>
    <a:srgbClr val="3864B2"/>
    <a:srgbClr val="F0000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15122148193012E-2"/>
          <c:y val="4.1186523888605206E-2"/>
          <c:w val="0.86956682818493847"/>
          <c:h val="0.87279073594618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China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Sheet1!$A$2:$A$47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Sheet1!$B$2:$B$47</c:f>
              <c:numCache>
                <c:formatCode>0.0</c:formatCode>
                <c:ptCount val="46"/>
                <c:pt idx="0">
                  <c:v>7.91</c:v>
                </c:pt>
                <c:pt idx="1">
                  <c:v>5.0999999999999996</c:v>
                </c:pt>
                <c:pt idx="2">
                  <c:v>9</c:v>
                </c:pt>
                <c:pt idx="3">
                  <c:v>10.8</c:v>
                </c:pt>
                <c:pt idx="4">
                  <c:v>15.2</c:v>
                </c:pt>
                <c:pt idx="5">
                  <c:v>13.500999999999999</c:v>
                </c:pt>
                <c:pt idx="6">
                  <c:v>8.9</c:v>
                </c:pt>
                <c:pt idx="7">
                  <c:v>11.7</c:v>
                </c:pt>
                <c:pt idx="8">
                  <c:v>11.2</c:v>
                </c:pt>
                <c:pt idx="9">
                  <c:v>4.2</c:v>
                </c:pt>
                <c:pt idx="10">
                  <c:v>3.8879999999999999</c:v>
                </c:pt>
                <c:pt idx="11">
                  <c:v>8.9960000000000004</c:v>
                </c:pt>
                <c:pt idx="12">
                  <c:v>14.276999999999999</c:v>
                </c:pt>
                <c:pt idx="13">
                  <c:v>13.879</c:v>
                </c:pt>
                <c:pt idx="14">
                  <c:v>13.029</c:v>
                </c:pt>
                <c:pt idx="15">
                  <c:v>10.968999999999999</c:v>
                </c:pt>
                <c:pt idx="16">
                  <c:v>9.9209999999999994</c:v>
                </c:pt>
                <c:pt idx="17">
                  <c:v>9.2469999999999999</c:v>
                </c:pt>
                <c:pt idx="18">
                  <c:v>7.8559999999999999</c:v>
                </c:pt>
                <c:pt idx="19">
                  <c:v>7.68</c:v>
                </c:pt>
                <c:pt idx="20">
                  <c:v>8.4719999999999995</c:v>
                </c:pt>
                <c:pt idx="21">
                  <c:v>8.3190000000000008</c:v>
                </c:pt>
                <c:pt idx="22">
                  <c:v>9.1150000000000002</c:v>
                </c:pt>
                <c:pt idx="23">
                  <c:v>10.021000000000001</c:v>
                </c:pt>
                <c:pt idx="24">
                  <c:v>10.114000000000001</c:v>
                </c:pt>
                <c:pt idx="25">
                  <c:v>11.388999999999999</c:v>
                </c:pt>
                <c:pt idx="26">
                  <c:v>12.71</c:v>
                </c:pt>
                <c:pt idx="27">
                  <c:v>14.247</c:v>
                </c:pt>
                <c:pt idx="28">
                  <c:v>9.5920000000000005</c:v>
                </c:pt>
                <c:pt idx="29">
                  <c:v>9.4459999999999997</c:v>
                </c:pt>
                <c:pt idx="30">
                  <c:v>10.611000000000001</c:v>
                </c:pt>
                <c:pt idx="31">
                  <c:v>9.5510000000000002</c:v>
                </c:pt>
                <c:pt idx="32">
                  <c:v>7.8479999999999999</c:v>
                </c:pt>
                <c:pt idx="33">
                  <c:v>7.7709999999999999</c:v>
                </c:pt>
                <c:pt idx="34">
                  <c:v>7.391</c:v>
                </c:pt>
                <c:pt idx="35">
                  <c:v>7.0179999999999998</c:v>
                </c:pt>
                <c:pt idx="36">
                  <c:v>6.851</c:v>
                </c:pt>
                <c:pt idx="37">
                  <c:v>6.9470000000000001</c:v>
                </c:pt>
                <c:pt idx="38">
                  <c:v>6.7510000000000003</c:v>
                </c:pt>
                <c:pt idx="39">
                  <c:v>5.9509999999999996</c:v>
                </c:pt>
                <c:pt idx="40">
                  <c:v>2.242</c:v>
                </c:pt>
                <c:pt idx="41">
                  <c:v>8.4499999999999993</c:v>
                </c:pt>
                <c:pt idx="42">
                  <c:v>2.9889999999999999</c:v>
                </c:pt>
                <c:pt idx="43">
                  <c:v>5.2</c:v>
                </c:pt>
                <c:pt idx="44">
                  <c:v>4.5999999999999996</c:v>
                </c:pt>
                <c:pt idx="45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Emerging market and developing economies</c:v>
                </c:pt>
              </c:strCache>
            </c:strRef>
          </c:tx>
          <c:spPr>
            <a:ln w="41275" cap="sq">
              <a:solidFill>
                <a:srgbClr val="0000FF"/>
              </a:solidFill>
              <a:prstDash val="sysDot"/>
              <a:miter lim="800000"/>
            </a:ln>
          </c:spPr>
          <c:marker>
            <c:symbol val="none"/>
          </c:marker>
          <c:cat>
            <c:numRef>
              <c:f>Sheet1!$A$2:$A$47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Sheet1!$C$2:$C$47</c:f>
              <c:numCache>
                <c:formatCode>0.0</c:formatCode>
                <c:ptCount val="46"/>
                <c:pt idx="0">
                  <c:v>3.56</c:v>
                </c:pt>
                <c:pt idx="1">
                  <c:v>2.1709999999999998</c:v>
                </c:pt>
                <c:pt idx="2">
                  <c:v>1.488</c:v>
                </c:pt>
                <c:pt idx="3">
                  <c:v>1.615</c:v>
                </c:pt>
                <c:pt idx="4">
                  <c:v>4.1079999999999997</c:v>
                </c:pt>
                <c:pt idx="5">
                  <c:v>3.5139999999999998</c:v>
                </c:pt>
                <c:pt idx="6">
                  <c:v>4.1639999999999997</c:v>
                </c:pt>
                <c:pt idx="7">
                  <c:v>3.9750000000000001</c:v>
                </c:pt>
                <c:pt idx="8">
                  <c:v>4.468</c:v>
                </c:pt>
                <c:pt idx="9">
                  <c:v>3.4780000000000002</c:v>
                </c:pt>
                <c:pt idx="10">
                  <c:v>4.0819999999999999</c:v>
                </c:pt>
                <c:pt idx="11">
                  <c:v>4.4909999999999997</c:v>
                </c:pt>
                <c:pt idx="12">
                  <c:v>2.4350000000000001</c:v>
                </c:pt>
                <c:pt idx="13">
                  <c:v>3.0169999999999999</c:v>
                </c:pt>
                <c:pt idx="14">
                  <c:v>3.0640000000000001</c:v>
                </c:pt>
                <c:pt idx="15">
                  <c:v>3.931</c:v>
                </c:pt>
                <c:pt idx="16">
                  <c:v>5.0990000000000002</c:v>
                </c:pt>
                <c:pt idx="17">
                  <c:v>4.6790000000000003</c:v>
                </c:pt>
                <c:pt idx="18">
                  <c:v>2.3660000000000001</c:v>
                </c:pt>
                <c:pt idx="19">
                  <c:v>3.48</c:v>
                </c:pt>
                <c:pt idx="20">
                  <c:v>5.7149999999999999</c:v>
                </c:pt>
                <c:pt idx="21">
                  <c:v>3.665</c:v>
                </c:pt>
                <c:pt idx="22">
                  <c:v>4.4080000000000004</c:v>
                </c:pt>
                <c:pt idx="23">
                  <c:v>6.9050000000000002</c:v>
                </c:pt>
                <c:pt idx="24">
                  <c:v>7.8609999999999998</c:v>
                </c:pt>
                <c:pt idx="25">
                  <c:v>7.05</c:v>
                </c:pt>
                <c:pt idx="26">
                  <c:v>7.8849999999999998</c:v>
                </c:pt>
                <c:pt idx="27">
                  <c:v>8.3580000000000005</c:v>
                </c:pt>
                <c:pt idx="28">
                  <c:v>5.7119999999999997</c:v>
                </c:pt>
                <c:pt idx="29">
                  <c:v>2.7919999999999998</c:v>
                </c:pt>
                <c:pt idx="30">
                  <c:v>7.42</c:v>
                </c:pt>
                <c:pt idx="31">
                  <c:v>6.3280000000000003</c:v>
                </c:pt>
                <c:pt idx="32">
                  <c:v>5.359</c:v>
                </c:pt>
                <c:pt idx="33">
                  <c:v>4.9829999999999997</c:v>
                </c:pt>
                <c:pt idx="34">
                  <c:v>4.7050000000000001</c:v>
                </c:pt>
                <c:pt idx="35">
                  <c:v>4.3259999999999996</c:v>
                </c:pt>
                <c:pt idx="36">
                  <c:v>4.3849999999999998</c:v>
                </c:pt>
                <c:pt idx="37">
                  <c:v>4.76</c:v>
                </c:pt>
                <c:pt idx="38">
                  <c:v>4.6479999999999997</c:v>
                </c:pt>
                <c:pt idx="39">
                  <c:v>3.6019999999999999</c:v>
                </c:pt>
                <c:pt idx="40">
                  <c:v>-1.782</c:v>
                </c:pt>
                <c:pt idx="41">
                  <c:v>6.88</c:v>
                </c:pt>
                <c:pt idx="42">
                  <c:v>4.0880000000000001</c:v>
                </c:pt>
                <c:pt idx="43">
                  <c:v>4.0999999999999996</c:v>
                </c:pt>
                <c:pt idx="44">
                  <c:v>4.0999999999999996</c:v>
                </c:pt>
                <c:pt idx="45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E0-48AF-841F-C807F75C6C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Advanced economies</c:v>
                </c:pt>
              </c:strCache>
            </c:strRef>
          </c:tx>
          <c:spPr>
            <a:ln w="4127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numRef>
              <c:f>Sheet1!$A$2:$A$47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Sheet1!$D$2:$D$47</c:f>
              <c:numCache>
                <c:formatCode>0.0</c:formatCode>
                <c:ptCount val="46"/>
                <c:pt idx="0">
                  <c:v>1.304</c:v>
                </c:pt>
                <c:pt idx="1">
                  <c:v>1.9830000000000001</c:v>
                </c:pt>
                <c:pt idx="2">
                  <c:v>0.221</c:v>
                </c:pt>
                <c:pt idx="3">
                  <c:v>3.169</c:v>
                </c:pt>
                <c:pt idx="4">
                  <c:v>4.8310000000000004</c:v>
                </c:pt>
                <c:pt idx="5">
                  <c:v>3.698</c:v>
                </c:pt>
                <c:pt idx="6">
                  <c:v>3.2549999999999999</c:v>
                </c:pt>
                <c:pt idx="7">
                  <c:v>3.8119999999999998</c:v>
                </c:pt>
                <c:pt idx="8">
                  <c:v>4.758</c:v>
                </c:pt>
                <c:pt idx="9">
                  <c:v>3.95</c:v>
                </c:pt>
                <c:pt idx="10">
                  <c:v>3.0529999999999999</c:v>
                </c:pt>
                <c:pt idx="11">
                  <c:v>1.5589999999999999</c:v>
                </c:pt>
                <c:pt idx="12">
                  <c:v>2.2269999999999999</c:v>
                </c:pt>
                <c:pt idx="13">
                  <c:v>1.3</c:v>
                </c:pt>
                <c:pt idx="14">
                  <c:v>3.331</c:v>
                </c:pt>
                <c:pt idx="15">
                  <c:v>2.9020000000000001</c:v>
                </c:pt>
                <c:pt idx="16">
                  <c:v>3.0230000000000001</c:v>
                </c:pt>
                <c:pt idx="17">
                  <c:v>3.504</c:v>
                </c:pt>
                <c:pt idx="18">
                  <c:v>2.7959999999999998</c:v>
                </c:pt>
                <c:pt idx="19">
                  <c:v>3.597</c:v>
                </c:pt>
                <c:pt idx="20">
                  <c:v>4.1239999999999997</c:v>
                </c:pt>
                <c:pt idx="21">
                  <c:v>1.5349999999999999</c:v>
                </c:pt>
                <c:pt idx="22">
                  <c:v>1.643</c:v>
                </c:pt>
                <c:pt idx="23">
                  <c:v>2.0419999999999998</c:v>
                </c:pt>
                <c:pt idx="24">
                  <c:v>3.27</c:v>
                </c:pt>
                <c:pt idx="25">
                  <c:v>2.823</c:v>
                </c:pt>
                <c:pt idx="26">
                  <c:v>3.036</c:v>
                </c:pt>
                <c:pt idx="27">
                  <c:v>2.7490000000000001</c:v>
                </c:pt>
                <c:pt idx="28">
                  <c:v>0.32500000000000001</c:v>
                </c:pt>
                <c:pt idx="29">
                  <c:v>-3.3660000000000001</c:v>
                </c:pt>
                <c:pt idx="30">
                  <c:v>3.169</c:v>
                </c:pt>
                <c:pt idx="31">
                  <c:v>1.7350000000000001</c:v>
                </c:pt>
                <c:pt idx="32">
                  <c:v>1.1990000000000001</c:v>
                </c:pt>
                <c:pt idx="33">
                  <c:v>1.391</c:v>
                </c:pt>
                <c:pt idx="34">
                  <c:v>2.008</c:v>
                </c:pt>
                <c:pt idx="35">
                  <c:v>2.2919999999999998</c:v>
                </c:pt>
                <c:pt idx="36">
                  <c:v>1.7849999999999999</c:v>
                </c:pt>
                <c:pt idx="37">
                  <c:v>2.4900000000000002</c:v>
                </c:pt>
                <c:pt idx="38">
                  <c:v>2.2890000000000001</c:v>
                </c:pt>
                <c:pt idx="39">
                  <c:v>1.742</c:v>
                </c:pt>
                <c:pt idx="40">
                  <c:v>-4.1970000000000001</c:v>
                </c:pt>
                <c:pt idx="41">
                  <c:v>5.5869999999999997</c:v>
                </c:pt>
                <c:pt idx="42">
                  <c:v>2.6349999999999998</c:v>
                </c:pt>
                <c:pt idx="43">
                  <c:v>1.6</c:v>
                </c:pt>
                <c:pt idx="44">
                  <c:v>1.5</c:v>
                </c:pt>
                <c:pt idx="45">
                  <c:v>1.827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B4-41BE-9FD3-026300484BD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Sheet1!$A$2:$A$47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Sheet1!$E$2:$E$47</c:f>
              <c:numCache>
                <c:formatCode>General</c:formatCode>
                <c:ptCount val="46"/>
                <c:pt idx="0" formatCode="0.0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B4-41BE-9FD3-026300484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6"/>
          <c:min val="-5"/>
        </c:scaling>
        <c:delete val="0"/>
        <c:axPos val="l"/>
        <c:majorGridlines>
          <c:spPr>
            <a:ln w="12700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Percentage per annum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9178820076122897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5"/>
        <c:minorUnit val="1"/>
      </c:valAx>
      <c:spPr>
        <a:noFill/>
        <a:ln w="15875">
          <a:solidFill>
            <a:schemeClr val="bg1">
              <a:lumMod val="50000"/>
            </a:schemeClr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008000"/>
                </a:solidFill>
              </a:defRPr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9.9999999999999992E-2"/>
          <c:y val="0.72134823526748659"/>
          <c:w val="0.52051282051282055"/>
          <c:h val="0.17996398115505927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CA0D903-2EB7-038C-8CD8-EB9D0D9021D7}"/>
              </a:ext>
            </a:extLst>
          </p:cNvPr>
          <p:cNvSpPr/>
          <p:nvPr/>
        </p:nvSpPr>
        <p:spPr>
          <a:xfrm>
            <a:off x="9164972" y="247475"/>
            <a:ext cx="377505" cy="5150841"/>
          </a:xfrm>
          <a:prstGeom prst="rect">
            <a:avLst/>
          </a:prstGeom>
          <a:solidFill>
            <a:srgbClr val="DFE6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39786"/>
              </p:ext>
            </p:extLst>
          </p:nvPr>
        </p:nvGraphicFramePr>
        <p:xfrm>
          <a:off x="0" y="0"/>
          <a:ext cx="9906000" cy="5919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Economic growth rates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5919679"/>
            <a:ext cx="9906001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for 2024 and 2025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are forecasts (shaded area)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World Economic Outlook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IMF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619</TotalTime>
  <Words>37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20</cp:revision>
  <dcterms:created xsi:type="dcterms:W3CDTF">2023-11-16T16:34:19Z</dcterms:created>
  <dcterms:modified xsi:type="dcterms:W3CDTF">2024-02-06T13:25:57Z</dcterms:modified>
</cp:coreProperties>
</file>