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2600"/>
    <a:srgbClr val="AC2900"/>
    <a:srgbClr val="B82C00"/>
    <a:srgbClr val="FF9900"/>
    <a:srgbClr val="EE3900"/>
    <a:srgbClr val="CC3300"/>
    <a:srgbClr val="095F8F"/>
    <a:srgbClr val="156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>
      <p:cViewPr varScale="1">
        <p:scale>
          <a:sx n="73" d="100"/>
          <a:sy n="73" d="100"/>
        </p:scale>
        <p:origin x="1524" y="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95850999394306"/>
          <c:y val="3.0540692182358792E-2"/>
          <c:w val="0.87793892590349287"/>
          <c:h val="0.8543385024059645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FF9900"/>
            </a:solidFill>
            <a:ln w="38100">
              <a:solidFill>
                <a:srgbClr val="9E2600"/>
              </a:solidFill>
            </a:ln>
            <a:effectLst/>
          </c:spPr>
          <c:invertIfNegative val="0"/>
          <c:cat>
            <c:numRef>
              <c:f>Sheet1!$A$3:$A$16</c:f>
              <c:numCache>
                <c:formatCode>General</c:formatCode>
                <c:ptCount val="14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</c:numCache>
            </c:numRef>
          </c:cat>
          <c:val>
            <c:numRef>
              <c:f>Sheet1!$B$3:$B$16</c:f>
              <c:numCache>
                <c:formatCode>General</c:formatCode>
                <c:ptCount val="14"/>
                <c:pt idx="0">
                  <c:v>104.39</c:v>
                </c:pt>
                <c:pt idx="1">
                  <c:v>515.80999999999995</c:v>
                </c:pt>
                <c:pt idx="2">
                  <c:v>582.19000000000005</c:v>
                </c:pt>
                <c:pt idx="3">
                  <c:v>653.08000000000004</c:v>
                </c:pt>
                <c:pt idx="4">
                  <c:v>601.13</c:v>
                </c:pt>
                <c:pt idx="5">
                  <c:v>579.54999999999995</c:v>
                </c:pt>
                <c:pt idx="6">
                  <c:v>394.86</c:v>
                </c:pt>
                <c:pt idx="7">
                  <c:v>378.56</c:v>
                </c:pt>
                <c:pt idx="8">
                  <c:v>656.23</c:v>
                </c:pt>
                <c:pt idx="9">
                  <c:v>605.41</c:v>
                </c:pt>
                <c:pt idx="10">
                  <c:v>254.94</c:v>
                </c:pt>
                <c:pt idx="11">
                  <c:v>450.11</c:v>
                </c:pt>
                <c:pt idx="12">
                  <c:v>1081.8800000000001</c:v>
                </c:pt>
                <c:pt idx="13">
                  <c:v>1037.1199999999999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51-4E78-AF6D-C471A2D86D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1"/>
        <c:overlap val="-27"/>
        <c:axId val="943621776"/>
        <c:axId val="943619856"/>
      </c:barChart>
      <c:catAx>
        <c:axId val="943621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943619856"/>
        <c:crosses val="autoZero"/>
        <c:auto val="1"/>
        <c:lblAlgn val="ctr"/>
        <c:lblOffset val="100"/>
        <c:noMultiLvlLbl val="0"/>
      </c:catAx>
      <c:valAx>
        <c:axId val="943619856"/>
        <c:scaling>
          <c:orientation val="minMax"/>
        </c:scaling>
        <c:delete val="0"/>
        <c:axPos val="l"/>
        <c:majorGridlines>
          <c:spPr>
            <a:ln w="12700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GB"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Metric Tonnes</a:t>
                </a:r>
              </a:p>
            </c:rich>
          </c:tx>
          <c:layout>
            <c:manualLayout>
              <c:xMode val="edge"/>
              <c:yMode val="edge"/>
              <c:x val="0"/>
              <c:y val="0.3247178776793695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943621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7C528-9FE4-429E-81C9-780EF56E199A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7BB3D-6C8B-41D2-BDA0-60AE1925E4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21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400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931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107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384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473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98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972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159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248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669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852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CCC23A-4105-4B16-96A3-0C2541F7617C}" type="datetimeFigureOut">
              <a:rPr lang="en-GB" smtClean="0"/>
              <a:t>04/06/2024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DCB1EB-5F84-4A0F-95E9-CB0EF9CFEC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634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C75999F-92CA-FEB9-0DEA-D1C9AE36A4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8520297"/>
              </p:ext>
            </p:extLst>
          </p:nvPr>
        </p:nvGraphicFramePr>
        <p:xfrm>
          <a:off x="0" y="0"/>
          <a:ext cx="9906000" cy="6309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CA220A7-45BF-F5C6-A289-206B316004A3}"/>
              </a:ext>
            </a:extLst>
          </p:cNvPr>
          <p:cNvSpPr txBox="1"/>
          <p:nvPr/>
        </p:nvSpPr>
        <p:spPr>
          <a:xfrm>
            <a:off x="0" y="6381328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kern="100" dirty="0">
                <a:effectLst/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Figure 3</a:t>
            </a:r>
            <a:r>
              <a:rPr lang="en-GB" sz="2400" kern="100" dirty="0">
                <a:effectLst/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: Global central bank net purchases of gold (metric tonnes)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9791EE2-1A4F-3D45-4563-CEE0344F29DD}"/>
              </a:ext>
            </a:extLst>
          </p:cNvPr>
          <p:cNvSpPr txBox="1"/>
          <p:nvPr/>
        </p:nvSpPr>
        <p:spPr>
          <a:xfrm>
            <a:off x="992561" y="6093296"/>
            <a:ext cx="424847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i="1" kern="100" dirty="0">
                <a:effectLst/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Source</a:t>
            </a:r>
            <a:r>
              <a:rPr lang="en-GB" sz="1500" kern="100" dirty="0">
                <a:effectLst/>
                <a:latin typeface="Arial" panose="020B0604020202020204" pitchFamily="34" charset="0"/>
                <a:ea typeface="Yu Gothic" panose="020B0400000000000000" pitchFamily="34" charset="-128"/>
                <a:cs typeface="Arial" panose="020B0604020202020204" pitchFamily="34" charset="0"/>
              </a:rPr>
              <a:t>: Data from Bloomberg; chart by author</a:t>
            </a:r>
            <a:endParaRPr lang="en-GB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507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</TotalTime>
  <Words>25</Words>
  <Application>Microsoft Office PowerPoint</Application>
  <PresentationFormat>A4 Paper (210x297 mm)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13</cp:revision>
  <dcterms:created xsi:type="dcterms:W3CDTF">2024-06-02T08:45:11Z</dcterms:created>
  <dcterms:modified xsi:type="dcterms:W3CDTF">2024-06-04T07:38:57Z</dcterms:modified>
</cp:coreProperties>
</file>