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66"/>
    <a:srgbClr val="FFCCCC"/>
    <a:srgbClr val="1C1C1C"/>
    <a:srgbClr val="333333"/>
    <a:srgbClr val="FFFF99"/>
    <a:srgbClr val="E7E7FF"/>
    <a:srgbClr val="877F61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842" autoAdjust="0"/>
    <p:restoredTop sz="94976" autoAdjust="0"/>
  </p:normalViewPr>
  <p:slideViewPr>
    <p:cSldViewPr snapToGrid="0">
      <p:cViewPr varScale="1">
        <p:scale>
          <a:sx n="89" d="100"/>
          <a:sy n="89" d="100"/>
        </p:scale>
        <p:origin x="905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AC80A6E3-E07C-4776-8AC1-AA43CC781ED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C5D119E-9613-492A-A893-A4DFFEFECA6D}" type="slidenum">
              <a:rPr lang="en-GB" altLang="en-US" sz="1000" i="1"/>
              <a:pPr algn="r">
                <a:spcBef>
                  <a:spcPct val="0"/>
                </a:spcBef>
              </a:pPr>
              <a:t>1</a:t>
            </a:fld>
            <a:endParaRPr lang="en-GB" altLang="en-US" sz="1000" i="1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D54A586F-952E-42B3-9449-2EE3690E7A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604F5C9-AE90-4017-9B66-E34B54C6E5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7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24" r:id="rId2"/>
    <p:sldLayoutId id="214748395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TextBox 3">
            <a:extLst>
              <a:ext uri="{FF2B5EF4-FFF2-40B4-BE49-F238E27FC236}">
                <a16:creationId xmlns:a16="http://schemas.microsoft.com/office/drawing/2014/main" id="{8D398FF5-418D-4A7F-8486-69CCADEE3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420" y="2243362"/>
            <a:ext cx="4629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 i="1" dirty="0"/>
              <a:t>d</a:t>
            </a:r>
          </a:p>
        </p:txBody>
      </p:sp>
      <p:sp>
        <p:nvSpPr>
          <p:cNvPr id="8194" name="Line 2">
            <a:extLst>
              <a:ext uri="{FF2B5EF4-FFF2-40B4-BE49-F238E27FC236}">
                <a16:creationId xmlns:a16="http://schemas.microsoft.com/office/drawing/2014/main" id="{7690DB8D-9711-459B-A575-973CF3BFC6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8139" y="2727410"/>
            <a:ext cx="2909887" cy="0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8195" name="Line 28">
            <a:extLst>
              <a:ext uri="{FF2B5EF4-FFF2-40B4-BE49-F238E27FC236}">
                <a16:creationId xmlns:a16="http://schemas.microsoft.com/office/drawing/2014/main" id="{0B44056C-DC04-485D-BBF1-1E7F242520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6076" y="2114635"/>
            <a:ext cx="5889625" cy="30797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8196" name="Line 9">
            <a:extLst>
              <a:ext uri="{FF2B5EF4-FFF2-40B4-BE49-F238E27FC236}">
                <a16:creationId xmlns:a16="http://schemas.microsoft.com/office/drawing/2014/main" id="{AA9AC7C0-A1C5-450F-87E9-6EE4D5111C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22426" y="839874"/>
            <a:ext cx="5097463" cy="4333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90E5DCF5-2EF5-4B13-9BFE-7962F63E2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5864311"/>
            <a:ext cx="405560" cy="43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200"/>
              <a:t>O</a:t>
            </a:r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15B454FC-1478-446C-8ADD-CBE5CB92A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2413" y="2013397"/>
            <a:ext cx="0" cy="3793763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0" name="Line 20">
            <a:extLst>
              <a:ext uri="{FF2B5EF4-FFF2-40B4-BE49-F238E27FC236}">
                <a16:creationId xmlns:a16="http://schemas.microsoft.com/office/drawing/2014/main" id="{D99925B1-2D02-4984-9210-17FDD7C0A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6550" y="829502"/>
            <a:ext cx="6351589" cy="414898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Line 22">
            <a:extLst>
              <a:ext uri="{FF2B5EF4-FFF2-40B4-BE49-F238E27FC236}">
                <a16:creationId xmlns:a16="http://schemas.microsoft.com/office/drawing/2014/main" id="{BBAC2EFF-05B8-4C01-A5D4-1B645CC53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8613" y="158836"/>
            <a:ext cx="0" cy="5648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Line 23">
            <a:extLst>
              <a:ext uri="{FF2B5EF4-FFF2-40B4-BE49-F238E27FC236}">
                <a16:creationId xmlns:a16="http://schemas.microsoft.com/office/drawing/2014/main" id="{54691739-C599-42D9-9E92-1CE9974C1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8612" y="5819860"/>
            <a:ext cx="738225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Rectangle 26">
            <a:extLst>
              <a:ext uri="{FF2B5EF4-FFF2-40B4-BE49-F238E27FC236}">
                <a16:creationId xmlns:a16="http://schemas.microsoft.com/office/drawing/2014/main" id="{47D61138-84B2-4EBA-AB2E-681EC1F38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74" y="4993173"/>
            <a:ext cx="2162451" cy="416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>
                <a:solidFill>
                  <a:schemeClr val="tx2"/>
                </a:solidFill>
              </a:rPr>
              <a:t>D = MPB = MSB</a:t>
            </a:r>
          </a:p>
        </p:txBody>
      </p:sp>
      <p:sp>
        <p:nvSpPr>
          <p:cNvPr id="8206" name="Line 8">
            <a:extLst>
              <a:ext uri="{FF2B5EF4-FFF2-40B4-BE49-F238E27FC236}">
                <a16:creationId xmlns:a16="http://schemas.microsoft.com/office/drawing/2014/main" id="{FFA31F5B-D1A2-4D8D-A0B9-E9BF873A3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9613" y="2794086"/>
            <a:ext cx="0" cy="3001963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80" name="Oval 52">
            <a:extLst>
              <a:ext uri="{FF2B5EF4-FFF2-40B4-BE49-F238E27FC236}">
                <a16:creationId xmlns:a16="http://schemas.microsoft.com/office/drawing/2014/main" id="{CCB8A02D-23CD-4649-AFBF-2A9193CBC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655" y="2665518"/>
            <a:ext cx="93662" cy="92075"/>
          </a:xfrm>
          <a:prstGeom prst="ellipse">
            <a:avLst/>
          </a:prstGeom>
          <a:solidFill>
            <a:srgbClr val="CC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08" name="Rectangle 54">
            <a:extLst>
              <a:ext uri="{FF2B5EF4-FFF2-40B4-BE49-F238E27FC236}">
                <a16:creationId xmlns:a16="http://schemas.microsoft.com/office/drawing/2014/main" id="{D28140E9-5481-4163-9BF5-60CDA3C73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489" y="5857960"/>
            <a:ext cx="500137" cy="416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 dirty="0"/>
              <a:t>Q*</a:t>
            </a:r>
            <a:endParaRPr lang="en-GB" altLang="en-US" sz="2100" baseline="-25000" dirty="0"/>
          </a:p>
        </p:txBody>
      </p:sp>
      <p:sp>
        <p:nvSpPr>
          <p:cNvPr id="8209" name="Rectangle 55">
            <a:extLst>
              <a:ext uri="{FF2B5EF4-FFF2-40B4-BE49-F238E27FC236}">
                <a16:creationId xmlns:a16="http://schemas.microsoft.com/office/drawing/2014/main" id="{1A174FF5-BA95-4492-8CA4-ADCDAEEAA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477" y="2534674"/>
            <a:ext cx="469680" cy="416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/>
              <a:t>P</a:t>
            </a:r>
            <a:r>
              <a:rPr lang="en-GB" altLang="en-US" sz="2100"/>
              <a:t>*</a:t>
            </a:r>
          </a:p>
        </p:txBody>
      </p:sp>
      <p:sp>
        <p:nvSpPr>
          <p:cNvPr id="8210" name="Rectangle 56">
            <a:extLst>
              <a:ext uri="{FF2B5EF4-FFF2-40B4-BE49-F238E27FC236}">
                <a16:creationId xmlns:a16="http://schemas.microsoft.com/office/drawing/2014/main" id="{8AA3EDEA-F614-4D6D-8426-86AC90AB4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428" y="3049673"/>
            <a:ext cx="464871" cy="416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 dirty="0">
                <a:solidFill>
                  <a:schemeClr val="tx2"/>
                </a:solidFill>
              </a:rPr>
              <a:t>P</a:t>
            </a:r>
            <a:r>
              <a:rPr lang="en-GB" altLang="en-US" sz="2100" baseline="-25000" dirty="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2585" name="Rectangle 57">
            <a:extLst>
              <a:ext uri="{FF2B5EF4-FFF2-40B4-BE49-F238E27FC236}">
                <a16:creationId xmlns:a16="http://schemas.microsoft.com/office/drawing/2014/main" id="{B9D97863-D70F-4F39-A815-23BB8105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5842085"/>
            <a:ext cx="495328" cy="416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 dirty="0">
                <a:solidFill>
                  <a:schemeClr val="tx2"/>
                </a:solidFill>
              </a:rPr>
              <a:t>Q</a:t>
            </a:r>
            <a:r>
              <a:rPr lang="en-GB" altLang="en-US" sz="2100" baseline="-25000" dirty="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22581" name="Oval 53">
            <a:extLst>
              <a:ext uri="{FF2B5EF4-FFF2-40B4-BE49-F238E27FC236}">
                <a16:creationId xmlns:a16="http://schemas.microsoft.com/office/drawing/2014/main" id="{6435D469-012A-4DDB-8C5B-A34591F29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3198899"/>
            <a:ext cx="95250" cy="92075"/>
          </a:xfrm>
          <a:prstGeom prst="ellipse">
            <a:avLst/>
          </a:prstGeom>
          <a:solidFill>
            <a:srgbClr val="CCEC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213" name="Line 41">
            <a:extLst>
              <a:ext uri="{FF2B5EF4-FFF2-40B4-BE49-F238E27FC236}">
                <a16:creationId xmlns:a16="http://schemas.microsoft.com/office/drawing/2014/main" id="{400C5166-4306-491D-A093-4DD8F4F848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6551" y="3787860"/>
            <a:ext cx="6570663" cy="20193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4" name="Rectangle 1">
            <a:extLst>
              <a:ext uri="{FF2B5EF4-FFF2-40B4-BE49-F238E27FC236}">
                <a16:creationId xmlns:a16="http://schemas.microsoft.com/office/drawing/2014/main" id="{D8A7C977-2196-46C6-BFDE-09B022BB4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1507" y="3536319"/>
            <a:ext cx="14237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 dirty="0">
                <a:solidFill>
                  <a:schemeClr val="accent2"/>
                </a:solidFill>
              </a:rPr>
              <a:t>MEC</a:t>
            </a:r>
            <a:r>
              <a:rPr lang="en-GB" altLang="en-US" sz="2100" baseline="-25000" dirty="0">
                <a:solidFill>
                  <a:schemeClr val="accent2"/>
                </a:solidFill>
              </a:rPr>
              <a:t> </a:t>
            </a:r>
            <a:r>
              <a:rPr lang="en-GB" altLang="en-US" sz="2100" dirty="0">
                <a:solidFill>
                  <a:schemeClr val="accent2"/>
                </a:solidFill>
              </a:rPr>
              <a:t>= tax</a:t>
            </a:r>
            <a:endParaRPr lang="en-GB" altLang="en-US" sz="2100" baseline="-25000" dirty="0">
              <a:solidFill>
                <a:schemeClr val="accent2"/>
              </a:solidFill>
            </a:endParaRPr>
          </a:p>
        </p:txBody>
      </p:sp>
      <p:sp>
        <p:nvSpPr>
          <p:cNvPr id="8215" name="Rectangle 2">
            <a:extLst>
              <a:ext uri="{FF2B5EF4-FFF2-40B4-BE49-F238E27FC236}">
                <a16:creationId xmlns:a16="http://schemas.microsoft.com/office/drawing/2014/main" id="{A010FDDA-02CA-4CEE-81A4-BBCADE226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1874924"/>
            <a:ext cx="126989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 dirty="0">
                <a:solidFill>
                  <a:schemeClr val="tx2"/>
                </a:solidFill>
              </a:rPr>
              <a:t>S = MPC</a:t>
            </a:r>
            <a:endParaRPr lang="en-GB" altLang="en-US" sz="2100" i="1" baseline="-25000" dirty="0">
              <a:solidFill>
                <a:schemeClr val="tx2"/>
              </a:solidFill>
            </a:endParaRPr>
          </a:p>
        </p:txBody>
      </p:sp>
      <p:sp>
        <p:nvSpPr>
          <p:cNvPr id="8217" name="Line 50">
            <a:extLst>
              <a:ext uri="{FF2B5EF4-FFF2-40B4-BE49-F238E27FC236}">
                <a16:creationId xmlns:a16="http://schemas.microsoft.com/office/drawing/2014/main" id="{1FE9D80E-0EDA-4B13-B747-F520A4CC4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24013" y="3249699"/>
            <a:ext cx="3657600" cy="22225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9" name="TextBox 3">
            <a:extLst>
              <a:ext uri="{FF2B5EF4-FFF2-40B4-BE49-F238E27FC236}">
                <a16:creationId xmlns:a16="http://schemas.microsoft.com/office/drawing/2014/main" id="{AF1C25A3-FC25-42C8-8FB2-B51DB9A3C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9158" y="3533862"/>
            <a:ext cx="3825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 i="1" dirty="0"/>
              <a:t>c</a:t>
            </a:r>
          </a:p>
        </p:txBody>
      </p:sp>
      <p:sp>
        <p:nvSpPr>
          <p:cNvPr id="8220" name="Rectangle 2">
            <a:extLst>
              <a:ext uri="{FF2B5EF4-FFF2-40B4-BE49-F238E27FC236}">
                <a16:creationId xmlns:a16="http://schemas.microsoft.com/office/drawing/2014/main" id="{16117EB9-1778-43DC-9B43-F9CC3983A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88" y="660485"/>
            <a:ext cx="259398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i="1" dirty="0">
                <a:solidFill>
                  <a:schemeClr val="accent2"/>
                </a:solidFill>
              </a:rPr>
              <a:t>MSC = MPC + MEC</a:t>
            </a:r>
            <a:endParaRPr lang="en-GB" altLang="en-US" sz="2100" baseline="-25000" dirty="0">
              <a:solidFill>
                <a:schemeClr val="accent2"/>
              </a:solidFill>
            </a:endParaRPr>
          </a:p>
        </p:txBody>
      </p:sp>
      <p:sp>
        <p:nvSpPr>
          <p:cNvPr id="8223" name="TextBox 1">
            <a:extLst>
              <a:ext uri="{FF2B5EF4-FFF2-40B4-BE49-F238E27FC236}">
                <a16:creationId xmlns:a16="http://schemas.microsoft.com/office/drawing/2014/main" id="{A4376442-5A1D-495A-9DBA-D1341102E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888" y="5904699"/>
            <a:ext cx="256381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dirty="0">
                <a:solidFill>
                  <a:schemeClr val="tx1"/>
                </a:solidFill>
              </a:rPr>
              <a:t>Output of electricity</a:t>
            </a:r>
          </a:p>
        </p:txBody>
      </p:sp>
      <p:sp>
        <p:nvSpPr>
          <p:cNvPr id="8224" name="Text Box 47">
            <a:extLst>
              <a:ext uri="{FF2B5EF4-FFF2-40B4-BE49-F238E27FC236}">
                <a16:creationId xmlns:a16="http://schemas.microsoft.com/office/drawing/2014/main" id="{97266AA7-38B9-4A5F-B60B-244BE809249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41388" y="2843122"/>
            <a:ext cx="2408329" cy="417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100" dirty="0">
                <a:solidFill>
                  <a:schemeClr val="tx1"/>
                </a:solidFill>
              </a:rPr>
              <a:t>Costs and benefits</a:t>
            </a:r>
            <a:endParaRPr lang="en-GB" altLang="en-US" sz="2100" noProof="1">
              <a:solidFill>
                <a:schemeClr val="tx1"/>
              </a:solidFill>
            </a:endParaRPr>
          </a:p>
        </p:txBody>
      </p:sp>
      <p:sp>
        <p:nvSpPr>
          <p:cNvPr id="8225" name="Line 48">
            <a:extLst>
              <a:ext uri="{FF2B5EF4-FFF2-40B4-BE49-F238E27FC236}">
                <a16:creationId xmlns:a16="http://schemas.microsoft.com/office/drawing/2014/main" id="{ACBAEF79-1B85-4EBF-9992-0B0511FD1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6350" y="2749636"/>
            <a:ext cx="1040" cy="899074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en-GB"/>
          </a:p>
        </p:txBody>
      </p:sp>
      <p:sp>
        <p:nvSpPr>
          <p:cNvPr id="36" name="Rectangle 49">
            <a:extLst>
              <a:ext uri="{FF2B5EF4-FFF2-40B4-BE49-F238E27FC236}">
                <a16:creationId xmlns:a16="http://schemas.microsoft.com/office/drawing/2014/main" id="{218B3DE3-CF11-4BD1-AABC-A06B76C254F9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399698"/>
            <a:ext cx="9906000" cy="448017"/>
          </a:xfrm>
        </p:spPr>
        <p:txBody>
          <a:bodyPr tIns="0" bIns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800" kern="1200">
                <a:solidFill>
                  <a:srgbClr val="577C32"/>
                </a:solidFill>
                <a:effectLst>
                  <a:outerShdw blurRad="254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9pPr>
          </a:lstStyle>
          <a:p>
            <a:r>
              <a:rPr lang="en-GB" altLang="en-US" sz="2600" dirty="0">
                <a:solidFill>
                  <a:schemeClr val="tx1"/>
                </a:solidFill>
                <a:effectLst/>
              </a:rPr>
              <a:t>Use of a carbon tax on electricity production</a:t>
            </a:r>
          </a:p>
        </p:txBody>
      </p:sp>
      <p:sp>
        <p:nvSpPr>
          <p:cNvPr id="39" name="TextBox 3">
            <a:extLst>
              <a:ext uri="{FF2B5EF4-FFF2-40B4-BE49-F238E27FC236}">
                <a16:creationId xmlns:a16="http://schemas.microsoft.com/office/drawing/2014/main" id="{B3BE0D72-71BD-4161-B12C-E21FDA6BE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3102" y="1512971"/>
            <a:ext cx="3825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 i="1" dirty="0">
                <a:solidFill>
                  <a:srgbClr val="C00000"/>
                </a:solidFill>
              </a:rPr>
              <a:t>b</a:t>
            </a:r>
          </a:p>
        </p:txBody>
      </p:sp>
      <p:sp>
        <p:nvSpPr>
          <p:cNvPr id="41" name="Oval 52">
            <a:extLst>
              <a:ext uri="{FF2B5EF4-FFF2-40B4-BE49-F238E27FC236}">
                <a16:creationId xmlns:a16="http://schemas.microsoft.com/office/drawing/2014/main" id="{E0645D14-2711-4F12-9D70-8A44396C7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576" y="3638636"/>
            <a:ext cx="93662" cy="92075"/>
          </a:xfrm>
          <a:prstGeom prst="ellipse">
            <a:avLst/>
          </a:prstGeom>
          <a:solidFill>
            <a:srgbClr val="CC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2" name="Oval 52">
            <a:extLst>
              <a:ext uri="{FF2B5EF4-FFF2-40B4-BE49-F238E27FC236}">
                <a16:creationId xmlns:a16="http://schemas.microsoft.com/office/drawing/2014/main" id="{7851F216-CDD0-4C43-9257-EAFF94C23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0285" y="1965411"/>
            <a:ext cx="93662" cy="92075"/>
          </a:xfrm>
          <a:prstGeom prst="ellipse">
            <a:avLst/>
          </a:prstGeom>
          <a:solidFill>
            <a:srgbClr val="FFCC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5" name="TextBox 3">
            <a:extLst>
              <a:ext uri="{FF2B5EF4-FFF2-40B4-BE49-F238E27FC236}">
                <a16:creationId xmlns:a16="http://schemas.microsoft.com/office/drawing/2014/main" id="{3251BED1-BECD-4597-B48B-271F2EC07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110" y="2770424"/>
            <a:ext cx="3825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 i="1" dirty="0">
                <a:solidFill>
                  <a:srgbClr val="0000CC"/>
                </a:solidFill>
              </a:rPr>
              <a:t>a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6690</TotalTime>
  <Words>42</Words>
  <Application>Microsoft Office PowerPoint</Application>
  <PresentationFormat>A4 Paper (210x297 mm)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7_Civic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337</cp:revision>
  <dcterms:created xsi:type="dcterms:W3CDTF">2002-11-17T23:04:00Z</dcterms:created>
  <dcterms:modified xsi:type="dcterms:W3CDTF">2019-11-05T15:44:53Z</dcterms:modified>
</cp:coreProperties>
</file>