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83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C1B5C"/>
    <a:srgbClr val="1B3FD7"/>
    <a:srgbClr val="DE0000"/>
    <a:srgbClr val="FF0000"/>
    <a:srgbClr val="008000"/>
    <a:srgbClr val="FF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528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47981021603068"/>
          <c:y val="4.8095192961433719E-2"/>
          <c:w val="0.86597758933979407"/>
          <c:h val="0.86766700888745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GDP growth</c:v>
                </c:pt>
              </c:strCache>
            </c:strRef>
          </c:tx>
          <c:spPr>
            <a:solidFill>
              <a:srgbClr val="0000FF"/>
            </a:solidFill>
            <a:ln w="22225">
              <a:solidFill>
                <a:srgbClr val="0C1B5C"/>
              </a:solidFill>
              <a:prstDash val="solid"/>
            </a:ln>
          </c:spPr>
          <c:invertIfNegative val="0"/>
          <c:cat>
            <c:strRef>
              <c:f>Sheet1!$A$2:$A$72</c:f>
              <c:strCache>
                <c:ptCount val="71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  <c:pt idx="54">
                  <c:v>2009</c:v>
                </c:pt>
                <c:pt idx="55">
                  <c:v>2010</c:v>
                </c:pt>
                <c:pt idx="56">
                  <c:v>2011</c:v>
                </c:pt>
                <c:pt idx="57">
                  <c:v>2012</c:v>
                </c:pt>
                <c:pt idx="58">
                  <c:v>2013</c:v>
                </c:pt>
                <c:pt idx="59">
                  <c:v>2014</c:v>
                </c:pt>
                <c:pt idx="60">
                  <c:v>2015</c:v>
                </c:pt>
                <c:pt idx="61">
                  <c:v>2016</c:v>
                </c:pt>
                <c:pt idx="62">
                  <c:v>2017</c:v>
                </c:pt>
                <c:pt idx="63">
                  <c:v>2018</c:v>
                </c:pt>
                <c:pt idx="64">
                  <c:v>2019</c:v>
                </c:pt>
                <c:pt idx="65">
                  <c:v>2020</c:v>
                </c:pt>
                <c:pt idx="66">
                  <c:v>2021</c:v>
                </c:pt>
                <c:pt idx="67">
                  <c:v>2022</c:v>
                </c:pt>
                <c:pt idx="68">
                  <c:v>2023</c:v>
                </c:pt>
                <c:pt idx="69">
                  <c:v>2024</c:v>
                </c:pt>
                <c:pt idx="70">
                  <c:v>2025</c:v>
                </c:pt>
              </c:strCache>
            </c:strRef>
          </c:cat>
          <c:val>
            <c:numRef>
              <c:f>Sheet1!$B$2:$B$72</c:f>
              <c:numCache>
                <c:formatCode>0.0</c:formatCode>
                <c:ptCount val="71"/>
                <c:pt idx="0">
                  <c:v>4</c:v>
                </c:pt>
                <c:pt idx="1">
                  <c:v>1.7</c:v>
                </c:pt>
                <c:pt idx="2">
                  <c:v>2</c:v>
                </c:pt>
                <c:pt idx="3">
                  <c:v>1.3</c:v>
                </c:pt>
                <c:pt idx="4">
                  <c:v>4.3</c:v>
                </c:pt>
                <c:pt idx="5">
                  <c:v>6.3</c:v>
                </c:pt>
                <c:pt idx="6">
                  <c:v>2.7</c:v>
                </c:pt>
                <c:pt idx="7">
                  <c:v>1.1000000000000001</c:v>
                </c:pt>
                <c:pt idx="8">
                  <c:v>4.8</c:v>
                </c:pt>
                <c:pt idx="9">
                  <c:v>5.7</c:v>
                </c:pt>
                <c:pt idx="10">
                  <c:v>2.1</c:v>
                </c:pt>
                <c:pt idx="11">
                  <c:v>1.6</c:v>
                </c:pt>
                <c:pt idx="12">
                  <c:v>2.8</c:v>
                </c:pt>
                <c:pt idx="13">
                  <c:v>5.5</c:v>
                </c:pt>
                <c:pt idx="14">
                  <c:v>1.9</c:v>
                </c:pt>
                <c:pt idx="15">
                  <c:v>2.7</c:v>
                </c:pt>
                <c:pt idx="16">
                  <c:v>3.6</c:v>
                </c:pt>
                <c:pt idx="17">
                  <c:v>4.4000000000000004</c:v>
                </c:pt>
                <c:pt idx="18">
                  <c:v>6.5</c:v>
                </c:pt>
                <c:pt idx="19">
                  <c:v>-2.5</c:v>
                </c:pt>
                <c:pt idx="20">
                  <c:v>-1.5</c:v>
                </c:pt>
                <c:pt idx="21">
                  <c:v>3</c:v>
                </c:pt>
                <c:pt idx="22">
                  <c:v>2.5</c:v>
                </c:pt>
                <c:pt idx="23">
                  <c:v>4.2</c:v>
                </c:pt>
                <c:pt idx="24">
                  <c:v>3.7</c:v>
                </c:pt>
                <c:pt idx="25">
                  <c:v>-2.1</c:v>
                </c:pt>
                <c:pt idx="26">
                  <c:v>-0.7</c:v>
                </c:pt>
                <c:pt idx="27">
                  <c:v>2</c:v>
                </c:pt>
                <c:pt idx="28">
                  <c:v>4.2</c:v>
                </c:pt>
                <c:pt idx="29">
                  <c:v>2.2000000000000002</c:v>
                </c:pt>
                <c:pt idx="30">
                  <c:v>4.0999999999999996</c:v>
                </c:pt>
                <c:pt idx="31">
                  <c:v>3.1</c:v>
                </c:pt>
                <c:pt idx="32">
                  <c:v>5.4</c:v>
                </c:pt>
                <c:pt idx="33">
                  <c:v>5.4</c:v>
                </c:pt>
                <c:pt idx="34">
                  <c:v>2.4</c:v>
                </c:pt>
                <c:pt idx="35">
                  <c:v>0.6</c:v>
                </c:pt>
                <c:pt idx="36">
                  <c:v>-1.4</c:v>
                </c:pt>
                <c:pt idx="37">
                  <c:v>0.2</c:v>
                </c:pt>
                <c:pt idx="38">
                  <c:v>2.2999999999999998</c:v>
                </c:pt>
                <c:pt idx="39">
                  <c:v>3.4</c:v>
                </c:pt>
                <c:pt idx="40">
                  <c:v>2.4</c:v>
                </c:pt>
                <c:pt idx="41">
                  <c:v>2.6</c:v>
                </c:pt>
                <c:pt idx="42">
                  <c:v>4.9000000000000004</c:v>
                </c:pt>
                <c:pt idx="43">
                  <c:v>3.4</c:v>
                </c:pt>
                <c:pt idx="44">
                  <c:v>3.1</c:v>
                </c:pt>
                <c:pt idx="45">
                  <c:v>4.3</c:v>
                </c:pt>
                <c:pt idx="46">
                  <c:v>2.6</c:v>
                </c:pt>
                <c:pt idx="47">
                  <c:v>1.8</c:v>
                </c:pt>
                <c:pt idx="48">
                  <c:v>3.1</c:v>
                </c:pt>
                <c:pt idx="49">
                  <c:v>2.4</c:v>
                </c:pt>
                <c:pt idx="50">
                  <c:v>2.7</c:v>
                </c:pt>
                <c:pt idx="51">
                  <c:v>2.4</c:v>
                </c:pt>
                <c:pt idx="52">
                  <c:v>2.6</c:v>
                </c:pt>
                <c:pt idx="53">
                  <c:v>-0.2</c:v>
                </c:pt>
                <c:pt idx="54">
                  <c:v>-4.5999999999999996</c:v>
                </c:pt>
                <c:pt idx="55">
                  <c:v>2.2000000000000002</c:v>
                </c:pt>
                <c:pt idx="56">
                  <c:v>1.1000000000000001</c:v>
                </c:pt>
                <c:pt idx="57">
                  <c:v>1.5</c:v>
                </c:pt>
                <c:pt idx="58">
                  <c:v>1.8</c:v>
                </c:pt>
                <c:pt idx="59">
                  <c:v>3.2</c:v>
                </c:pt>
                <c:pt idx="60">
                  <c:v>2.2000000000000002</c:v>
                </c:pt>
                <c:pt idx="61">
                  <c:v>1.9</c:v>
                </c:pt>
                <c:pt idx="62">
                  <c:v>2.7</c:v>
                </c:pt>
                <c:pt idx="63">
                  <c:v>1.4</c:v>
                </c:pt>
                <c:pt idx="64">
                  <c:v>1.6</c:v>
                </c:pt>
                <c:pt idx="65">
                  <c:v>-10.4</c:v>
                </c:pt>
                <c:pt idx="66">
                  <c:v>8.6999999999999993</c:v>
                </c:pt>
                <c:pt idx="67">
                  <c:v>4.3</c:v>
                </c:pt>
                <c:pt idx="68">
                  <c:v>0.1</c:v>
                </c:pt>
                <c:pt idx="69">
                  <c:v>0.4598403729029652</c:v>
                </c:pt>
                <c:pt idx="70">
                  <c:v>1.5399383762010725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2F-4CBF-B876-21790F7DCB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173829040"/>
        <c:axId val="1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Average</c:v>
                </c:pt>
              </c:strCache>
            </c:strRef>
          </c:tx>
          <c:spPr>
            <a:ln w="28575">
              <a:solidFill>
                <a:srgbClr val="FF0000"/>
              </a:solidFill>
              <a:prstDash val="dash"/>
            </a:ln>
          </c:spPr>
          <c:marker>
            <c:symbol val="none"/>
          </c:marker>
          <c:cat>
            <c:strRef>
              <c:f>Sheet1!$A$2:$A$72</c:f>
              <c:strCache>
                <c:ptCount val="71"/>
                <c:pt idx="0">
                  <c:v>1955</c:v>
                </c:pt>
                <c:pt idx="1">
                  <c:v>1956</c:v>
                </c:pt>
                <c:pt idx="2">
                  <c:v>1957</c:v>
                </c:pt>
                <c:pt idx="3">
                  <c:v>1958</c:v>
                </c:pt>
                <c:pt idx="4">
                  <c:v>1959</c:v>
                </c:pt>
                <c:pt idx="5">
                  <c:v>1960</c:v>
                </c:pt>
                <c:pt idx="6">
                  <c:v>1961</c:v>
                </c:pt>
                <c:pt idx="7">
                  <c:v>1962</c:v>
                </c:pt>
                <c:pt idx="8">
                  <c:v>1963</c:v>
                </c:pt>
                <c:pt idx="9">
                  <c:v>1964</c:v>
                </c:pt>
                <c:pt idx="10">
                  <c:v>1965</c:v>
                </c:pt>
                <c:pt idx="11">
                  <c:v>1966</c:v>
                </c:pt>
                <c:pt idx="12">
                  <c:v>1967</c:v>
                </c:pt>
                <c:pt idx="13">
                  <c:v>1968</c:v>
                </c:pt>
                <c:pt idx="14">
                  <c:v>1969</c:v>
                </c:pt>
                <c:pt idx="15">
                  <c:v>1970</c:v>
                </c:pt>
                <c:pt idx="16">
                  <c:v>1971</c:v>
                </c:pt>
                <c:pt idx="17">
                  <c:v>1972</c:v>
                </c:pt>
                <c:pt idx="18">
                  <c:v>1973</c:v>
                </c:pt>
                <c:pt idx="19">
                  <c:v>1974</c:v>
                </c:pt>
                <c:pt idx="20">
                  <c:v>1975</c:v>
                </c:pt>
                <c:pt idx="21">
                  <c:v>1976</c:v>
                </c:pt>
                <c:pt idx="22">
                  <c:v>1977</c:v>
                </c:pt>
                <c:pt idx="23">
                  <c:v>1978</c:v>
                </c:pt>
                <c:pt idx="24">
                  <c:v>1979</c:v>
                </c:pt>
                <c:pt idx="25">
                  <c:v>1980</c:v>
                </c:pt>
                <c:pt idx="26">
                  <c:v>1981</c:v>
                </c:pt>
                <c:pt idx="27">
                  <c:v>1982</c:v>
                </c:pt>
                <c:pt idx="28">
                  <c:v>1983</c:v>
                </c:pt>
                <c:pt idx="29">
                  <c:v>1984</c:v>
                </c:pt>
                <c:pt idx="30">
                  <c:v>1985</c:v>
                </c:pt>
                <c:pt idx="31">
                  <c:v>1986</c:v>
                </c:pt>
                <c:pt idx="32">
                  <c:v>1987</c:v>
                </c:pt>
                <c:pt idx="33">
                  <c:v>1988</c:v>
                </c:pt>
                <c:pt idx="34">
                  <c:v>1989</c:v>
                </c:pt>
                <c:pt idx="35">
                  <c:v>1990</c:v>
                </c:pt>
                <c:pt idx="36">
                  <c:v>1991</c:v>
                </c:pt>
                <c:pt idx="37">
                  <c:v>1992</c:v>
                </c:pt>
                <c:pt idx="38">
                  <c:v>1993</c:v>
                </c:pt>
                <c:pt idx="39">
                  <c:v>1994</c:v>
                </c:pt>
                <c:pt idx="40">
                  <c:v>1995</c:v>
                </c:pt>
                <c:pt idx="41">
                  <c:v>1996</c:v>
                </c:pt>
                <c:pt idx="42">
                  <c:v>1997</c:v>
                </c:pt>
                <c:pt idx="43">
                  <c:v>1998</c:v>
                </c:pt>
                <c:pt idx="44">
                  <c:v>1999</c:v>
                </c:pt>
                <c:pt idx="45">
                  <c:v>2000</c:v>
                </c:pt>
                <c:pt idx="46">
                  <c:v>2001</c:v>
                </c:pt>
                <c:pt idx="47">
                  <c:v>2002</c:v>
                </c:pt>
                <c:pt idx="48">
                  <c:v>2003</c:v>
                </c:pt>
                <c:pt idx="49">
                  <c:v>2004</c:v>
                </c:pt>
                <c:pt idx="50">
                  <c:v>2005</c:v>
                </c:pt>
                <c:pt idx="51">
                  <c:v>2006</c:v>
                </c:pt>
                <c:pt idx="52">
                  <c:v>2007</c:v>
                </c:pt>
                <c:pt idx="53">
                  <c:v>2008</c:v>
                </c:pt>
                <c:pt idx="54">
                  <c:v>2009</c:v>
                </c:pt>
                <c:pt idx="55">
                  <c:v>2010</c:v>
                </c:pt>
                <c:pt idx="56">
                  <c:v>2011</c:v>
                </c:pt>
                <c:pt idx="57">
                  <c:v>2012</c:v>
                </c:pt>
                <c:pt idx="58">
                  <c:v>2013</c:v>
                </c:pt>
                <c:pt idx="59">
                  <c:v>2014</c:v>
                </c:pt>
                <c:pt idx="60">
                  <c:v>2015</c:v>
                </c:pt>
                <c:pt idx="61">
                  <c:v>2016</c:v>
                </c:pt>
                <c:pt idx="62">
                  <c:v>2017</c:v>
                </c:pt>
                <c:pt idx="63">
                  <c:v>2018</c:v>
                </c:pt>
                <c:pt idx="64">
                  <c:v>2019</c:v>
                </c:pt>
                <c:pt idx="65">
                  <c:v>2020</c:v>
                </c:pt>
                <c:pt idx="66">
                  <c:v>2021</c:v>
                </c:pt>
                <c:pt idx="67">
                  <c:v>2022</c:v>
                </c:pt>
                <c:pt idx="68">
                  <c:v>2023</c:v>
                </c:pt>
                <c:pt idx="69">
                  <c:v>2024</c:v>
                </c:pt>
                <c:pt idx="70">
                  <c:v>2025</c:v>
                </c:pt>
              </c:strCache>
            </c:strRef>
          </c:cat>
          <c:val>
            <c:numRef>
              <c:f>Sheet1!$C$2:$C$72</c:f>
              <c:numCache>
                <c:formatCode>0.0</c:formatCode>
                <c:ptCount val="71"/>
                <c:pt idx="0">
                  <c:v>2.2999999999999998</c:v>
                </c:pt>
                <c:pt idx="1">
                  <c:v>2.2999999999999998</c:v>
                </c:pt>
                <c:pt idx="2">
                  <c:v>2.2999999999999998</c:v>
                </c:pt>
                <c:pt idx="3">
                  <c:v>2.2999999999999998</c:v>
                </c:pt>
                <c:pt idx="4">
                  <c:v>2.2999999999999998</c:v>
                </c:pt>
                <c:pt idx="5">
                  <c:v>2.2999999999999998</c:v>
                </c:pt>
                <c:pt idx="6">
                  <c:v>2.2999999999999998</c:v>
                </c:pt>
                <c:pt idx="7">
                  <c:v>2.2999999999999998</c:v>
                </c:pt>
                <c:pt idx="8">
                  <c:v>2.2999999999999998</c:v>
                </c:pt>
                <c:pt idx="9">
                  <c:v>2.2999999999999998</c:v>
                </c:pt>
                <c:pt idx="10">
                  <c:v>2.2999999999999998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2.2999999999999998</c:v>
                </c:pt>
                <c:pt idx="14">
                  <c:v>2.2999999999999998</c:v>
                </c:pt>
                <c:pt idx="15">
                  <c:v>2.2999999999999998</c:v>
                </c:pt>
                <c:pt idx="16">
                  <c:v>2.2999999999999998</c:v>
                </c:pt>
                <c:pt idx="17">
                  <c:v>2.2999999999999998</c:v>
                </c:pt>
                <c:pt idx="18">
                  <c:v>2.2999999999999998</c:v>
                </c:pt>
                <c:pt idx="19">
                  <c:v>2.2999999999999998</c:v>
                </c:pt>
                <c:pt idx="20">
                  <c:v>2.2999999999999998</c:v>
                </c:pt>
                <c:pt idx="21">
                  <c:v>2.2999999999999998</c:v>
                </c:pt>
                <c:pt idx="22">
                  <c:v>2.2999999999999998</c:v>
                </c:pt>
                <c:pt idx="23">
                  <c:v>2.2999999999999998</c:v>
                </c:pt>
                <c:pt idx="24">
                  <c:v>2.2999999999999998</c:v>
                </c:pt>
                <c:pt idx="25">
                  <c:v>2.2999999999999998</c:v>
                </c:pt>
                <c:pt idx="26">
                  <c:v>2.2999999999999998</c:v>
                </c:pt>
                <c:pt idx="27">
                  <c:v>2.2999999999999998</c:v>
                </c:pt>
                <c:pt idx="28">
                  <c:v>2.2999999999999998</c:v>
                </c:pt>
                <c:pt idx="29">
                  <c:v>2.2999999999999998</c:v>
                </c:pt>
                <c:pt idx="30">
                  <c:v>2.2999999999999998</c:v>
                </c:pt>
                <c:pt idx="31">
                  <c:v>2.2999999999999998</c:v>
                </c:pt>
                <c:pt idx="32">
                  <c:v>2.2999999999999998</c:v>
                </c:pt>
                <c:pt idx="33">
                  <c:v>2.2999999999999998</c:v>
                </c:pt>
                <c:pt idx="34">
                  <c:v>2.2999999999999998</c:v>
                </c:pt>
                <c:pt idx="35">
                  <c:v>2.2999999999999998</c:v>
                </c:pt>
                <c:pt idx="36">
                  <c:v>2.2999999999999998</c:v>
                </c:pt>
                <c:pt idx="37">
                  <c:v>2.2999999999999998</c:v>
                </c:pt>
                <c:pt idx="38">
                  <c:v>2.2999999999999998</c:v>
                </c:pt>
                <c:pt idx="39">
                  <c:v>2.2999999999999998</c:v>
                </c:pt>
                <c:pt idx="40">
                  <c:v>2.2999999999999998</c:v>
                </c:pt>
                <c:pt idx="41">
                  <c:v>2.2999999999999998</c:v>
                </c:pt>
                <c:pt idx="42">
                  <c:v>2.2999999999999998</c:v>
                </c:pt>
                <c:pt idx="43">
                  <c:v>2.2999999999999998</c:v>
                </c:pt>
                <c:pt idx="44">
                  <c:v>2.2999999999999998</c:v>
                </c:pt>
                <c:pt idx="45">
                  <c:v>2.2999999999999998</c:v>
                </c:pt>
                <c:pt idx="46">
                  <c:v>2.2999999999999998</c:v>
                </c:pt>
                <c:pt idx="47">
                  <c:v>2.2999999999999998</c:v>
                </c:pt>
                <c:pt idx="48">
                  <c:v>2.2999999999999998</c:v>
                </c:pt>
                <c:pt idx="49">
                  <c:v>2.2999999999999998</c:v>
                </c:pt>
                <c:pt idx="50">
                  <c:v>2.2999999999999998</c:v>
                </c:pt>
                <c:pt idx="51">
                  <c:v>2.2999999999999998</c:v>
                </c:pt>
                <c:pt idx="52">
                  <c:v>2.2999999999999998</c:v>
                </c:pt>
                <c:pt idx="53">
                  <c:v>2.2999999999999998</c:v>
                </c:pt>
                <c:pt idx="54">
                  <c:v>2.2999999999999998</c:v>
                </c:pt>
                <c:pt idx="55">
                  <c:v>2.2999999999999998</c:v>
                </c:pt>
                <c:pt idx="56">
                  <c:v>2.2999999999999998</c:v>
                </c:pt>
                <c:pt idx="57">
                  <c:v>2.2999999999999998</c:v>
                </c:pt>
                <c:pt idx="58">
                  <c:v>2.2999999999999998</c:v>
                </c:pt>
                <c:pt idx="59">
                  <c:v>2.2999999999999998</c:v>
                </c:pt>
                <c:pt idx="60">
                  <c:v>2.2999999999999998</c:v>
                </c:pt>
                <c:pt idx="61">
                  <c:v>2.2999999999999998</c:v>
                </c:pt>
                <c:pt idx="62">
                  <c:v>2.2999999999999998</c:v>
                </c:pt>
                <c:pt idx="63">
                  <c:v>2.2999999999999998</c:v>
                </c:pt>
                <c:pt idx="64">
                  <c:v>2.2999999999999998</c:v>
                </c:pt>
                <c:pt idx="65">
                  <c:v>2.2999999999999998</c:v>
                </c:pt>
                <c:pt idx="66">
                  <c:v>2.2999999999999998</c:v>
                </c:pt>
                <c:pt idx="67">
                  <c:v>2.2999999999999998</c:v>
                </c:pt>
                <c:pt idx="68">
                  <c:v>2.2999999999999998</c:v>
                </c:pt>
                <c:pt idx="69">
                  <c:v>2.2999999999999998</c:v>
                </c:pt>
                <c:pt idx="70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12-4ECA-B2DD-63363FBFCA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829040"/>
        <c:axId val="1"/>
      </c:lineChart>
      <c:catAx>
        <c:axId val="173829040"/>
        <c:scaling>
          <c:orientation val="minMax"/>
        </c:scaling>
        <c:delete val="0"/>
        <c:axPos val="b"/>
        <c:majorGridlines>
          <c:spPr>
            <a:ln w="9525">
              <a:solidFill>
                <a:schemeClr val="bg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low"/>
        <c:spPr>
          <a:ln w="127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0"/>
        <c:tickMarkSkip val="5"/>
        <c:noMultiLvlLbl val="0"/>
      </c:catAx>
      <c:valAx>
        <c:axId val="1"/>
        <c:scaling>
          <c:orientation val="minMax"/>
          <c:max val="10"/>
          <c:min val="-12"/>
        </c:scaling>
        <c:delete val="0"/>
        <c:axPos val="l"/>
        <c:majorGridlines>
          <c:spPr>
            <a:ln w="9525">
              <a:solidFill>
                <a:schemeClr val="bg1">
                  <a:lumMod val="7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 b="0" dirty="0">
                    <a:solidFill>
                      <a:schemeClr val="tx1"/>
                    </a:solidFill>
                  </a:rPr>
                  <a:t>Annual</a:t>
                </a:r>
                <a:r>
                  <a:rPr lang="en-GB" sz="2100" b="0" baseline="0" dirty="0">
                    <a:solidFill>
                      <a:schemeClr val="tx1"/>
                    </a:solidFill>
                  </a:rPr>
                  <a:t> growth rate</a:t>
                </a:r>
                <a:r>
                  <a:rPr lang="en-GB" sz="2100" b="0" dirty="0">
                    <a:solidFill>
                      <a:schemeClr val="tx1"/>
                    </a:solidFill>
                  </a:rPr>
                  <a:t>, %</a:t>
                </a:r>
              </a:p>
            </c:rich>
          </c:tx>
          <c:layout>
            <c:manualLayout>
              <c:xMode val="edge"/>
              <c:yMode val="edge"/>
              <c:x val="9.3680597617605478E-5"/>
              <c:y val="0.24169973451057938"/>
            </c:manualLayout>
          </c:layout>
          <c:overlay val="0"/>
          <c:spPr>
            <a:noFill/>
            <a:ln w="28003">
              <a:noFill/>
            </a:ln>
          </c:spPr>
        </c:title>
        <c:numFmt formatCode="0;\−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3829040"/>
        <c:crosses val="autoZero"/>
        <c:crossBetween val="between"/>
        <c:majorUnit val="2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4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F3F5B-A509-4E52-A6A9-48B5F5B6B56B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87B04-43FC-4A45-A5C2-2FEA3BA8A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295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AD212EEE-AB9B-478E-82DD-8F424C4AC7A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2201BB-A47A-43CB-BA9F-626267878A11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72D19510-22BD-461A-A1BD-08EEF2A3DC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FA91650-11D6-467B-867E-F8B44B18F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Arial" panose="020B0604020202020204" pitchFamily="34" charset="0"/>
              </a:rPr>
              <a:t>The average (mean) value across the period is 2.5 per cent.</a:t>
            </a:r>
          </a:p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386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87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62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679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201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101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353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498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68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402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670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028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3D474-CCD5-4D3F-9012-C407B99389D2}" type="datetimeFigureOut">
              <a:rPr lang="en-GB" smtClean="0"/>
              <a:t>04/07/2024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65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imf.org/en/Publications/SPROLLS/world-economic-outlook-databases#sort=%40imfdate%20descending" TargetMode="External"/><Relationship Id="rId4" Type="http://schemas.openxmlformats.org/officeDocument/2006/relationships/hyperlink" Target="http://www.ons.gov.uk/economy/grossdomesticproductgdp/timeseries/ihyp/uke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5F0C84E1-BE62-4219-A263-DA2D9C8F7468}"/>
              </a:ext>
            </a:extLst>
          </p:cNvPr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330452225"/>
              </p:ext>
            </p:extLst>
          </p:nvPr>
        </p:nvGraphicFramePr>
        <p:xfrm>
          <a:off x="0" y="0"/>
          <a:ext cx="9906000" cy="5845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Box 10">
            <a:extLst>
              <a:ext uri="{FF2B5EF4-FFF2-40B4-BE49-F238E27FC236}">
                <a16:creationId xmlns:a16="http://schemas.microsoft.com/office/drawing/2014/main" id="{E13FB3B7-2F57-415A-A586-F5819D071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688" y="5845054"/>
            <a:ext cx="9206312" cy="538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>
              <a:spcAft>
                <a:spcPts val="201"/>
              </a:spcAft>
              <a:buNone/>
            </a:pP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Data from 2024 based on IMF forecasts; average (mean) growth rate 1955–2025 = 2.3%</a:t>
            </a:r>
            <a:endParaRPr lang="en-GB" altLang="en-US" sz="1300" i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defTabSz="685801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201"/>
              </a:spcAft>
              <a:buNone/>
              <a:defRPr/>
            </a:pP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Based on </a:t>
            </a:r>
            <a:r>
              <a:rPr lang="en-GB" altLang="en-US" sz="1300" i="1" dirty="0">
                <a:solidFill>
                  <a:schemeClr val="tx1"/>
                </a:solidFill>
                <a:latin typeface="Arial" panose="020B0604020202020204" pitchFamily="34" charset="0"/>
              </a:rPr>
              <a:t>Time Series Data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series 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IHYP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(ONS</a:t>
            </a:r>
            <a:r>
              <a:rPr lang="en-GB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 and </a:t>
            </a:r>
            <a:r>
              <a:rPr lang="en-US" altLang="en-US" sz="1300" i="1" dirty="0">
                <a:solidFill>
                  <a:schemeClr val="tx1"/>
                </a:solidFill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World Economic Outlook Database</a:t>
            </a:r>
            <a:r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 (IMF, April 2024)</a:t>
            </a:r>
            <a:endParaRPr lang="en-GB" altLang="en-US" sz="13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AC9BF858-1EA4-4DD7-930B-AEB9F0CDB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429" y="6365559"/>
            <a:ext cx="90431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algn="ctr" defTabSz="68580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Annual rate of growth of UK real GDP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716D59-B038-6B86-F028-1E8946C1016F}"/>
              </a:ext>
            </a:extLst>
          </p:cNvPr>
          <p:cNvSpPr txBox="1"/>
          <p:nvPr/>
        </p:nvSpPr>
        <p:spPr>
          <a:xfrm>
            <a:off x="6022954" y="532331"/>
            <a:ext cx="269535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900" dirty="0">
                <a:solidFill>
                  <a:srgbClr val="D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annual growth</a:t>
            </a:r>
            <a:br>
              <a:rPr lang="en-GB" sz="1900" dirty="0">
                <a:solidFill>
                  <a:srgbClr val="DE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900" dirty="0">
                <a:solidFill>
                  <a:srgbClr val="D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 1955–2025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B259A86-44E0-7BD3-4E2C-E909860DDADD}"/>
              </a:ext>
            </a:extLst>
          </p:cNvPr>
          <p:cNvCxnSpPr>
            <a:cxnSpLocks/>
          </p:cNvCxnSpPr>
          <p:nvPr/>
        </p:nvCxnSpPr>
        <p:spPr>
          <a:xfrm>
            <a:off x="7544064" y="1156246"/>
            <a:ext cx="0" cy="827604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1FAFC50-C250-BE65-7E8C-D86D3E05B63C}"/>
              </a:ext>
            </a:extLst>
          </p:cNvPr>
          <p:cNvCxnSpPr>
            <a:cxnSpLocks/>
          </p:cNvCxnSpPr>
          <p:nvPr/>
        </p:nvCxnSpPr>
        <p:spPr>
          <a:xfrm>
            <a:off x="1005840" y="5352603"/>
            <a:ext cx="859955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576216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</TotalTime>
  <Words>80</Words>
  <Application>Microsoft Office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15</cp:revision>
  <dcterms:created xsi:type="dcterms:W3CDTF">2021-10-16T07:54:21Z</dcterms:created>
  <dcterms:modified xsi:type="dcterms:W3CDTF">2024-07-04T20:05:24Z</dcterms:modified>
</cp:coreProperties>
</file>