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8000"/>
    <a:srgbClr val="660066"/>
    <a:srgbClr val="0000FF"/>
    <a:srgbClr val="FFFF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73" d="100"/>
          <a:sy n="73" d="100"/>
        </p:scale>
        <p:origin x="1524" y="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myntuac-my.sharepoint.com/personal/michael_mccann_ntu_ac_uk/Documents/Research/Blogs/Shadow%20Banking/fsb%20ndfis%20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663527290174913E-2"/>
          <c:y val="3.6157051708609979E-2"/>
          <c:w val="0.85870817093598117"/>
          <c:h val="0.88354753892422599"/>
        </c:manualLayout>
      </c:layout>
      <c:lineChart>
        <c:grouping val="standard"/>
        <c:varyColors val="0"/>
        <c:ser>
          <c:idx val="0"/>
          <c:order val="0"/>
          <c:tx>
            <c:strRef>
              <c:f>'Share of Assets'!$A$2</c:f>
              <c:strCache>
                <c:ptCount val="1"/>
                <c:pt idx="0">
                  <c:v>Banks</c:v>
                </c:pt>
              </c:strCache>
            </c:strRef>
          </c:tx>
          <c:spPr>
            <a:ln w="44450" cap="rnd">
              <a:solidFill>
                <a:srgbClr val="0000FF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'Share of Assets'!$B$1:$W$1</c:f>
              <c:numCache>
                <c:formatCode>General</c:formatCode>
                <c:ptCount val="2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  <c:pt idx="21">
                  <c:v>2023</c:v>
                </c:pt>
              </c:numCache>
            </c:numRef>
          </c:cat>
          <c:val>
            <c:numRef>
              <c:f>'Share of Assets'!$B$2:$W$2</c:f>
              <c:numCache>
                <c:formatCode>General</c:formatCode>
                <c:ptCount val="22"/>
                <c:pt idx="0">
                  <c:v>42.1044000064717</c:v>
                </c:pt>
                <c:pt idx="1">
                  <c:v>40.735388416839797</c:v>
                </c:pt>
                <c:pt idx="2">
                  <c:v>40.904917332323201</c:v>
                </c:pt>
                <c:pt idx="3">
                  <c:v>40.352208685291799</c:v>
                </c:pt>
                <c:pt idx="4">
                  <c:v>39.941996722822502</c:v>
                </c:pt>
                <c:pt idx="5">
                  <c:v>40.392070225418401</c:v>
                </c:pt>
                <c:pt idx="6">
                  <c:v>44.315909236710802</c:v>
                </c:pt>
                <c:pt idx="7">
                  <c:v>41.440616674671297</c:v>
                </c:pt>
                <c:pt idx="8">
                  <c:v>40.3392498499298</c:v>
                </c:pt>
                <c:pt idx="9">
                  <c:v>40.971470358655303</c:v>
                </c:pt>
                <c:pt idx="10">
                  <c:v>39.454767334826201</c:v>
                </c:pt>
                <c:pt idx="11">
                  <c:v>37.486655041736803</c:v>
                </c:pt>
                <c:pt idx="12">
                  <c:v>36.476330707066801</c:v>
                </c:pt>
                <c:pt idx="13">
                  <c:v>35.534938940457899</c:v>
                </c:pt>
                <c:pt idx="14">
                  <c:v>35.068565520744102</c:v>
                </c:pt>
                <c:pt idx="15">
                  <c:v>33.846708105812297</c:v>
                </c:pt>
                <c:pt idx="16">
                  <c:v>34.151671467592102</c:v>
                </c:pt>
                <c:pt idx="17">
                  <c:v>33.0751364035413</c:v>
                </c:pt>
                <c:pt idx="18">
                  <c:v>33.0226061338793</c:v>
                </c:pt>
                <c:pt idx="19">
                  <c:v>31.9601822237641</c:v>
                </c:pt>
                <c:pt idx="20">
                  <c:v>34.509143544409397</c:v>
                </c:pt>
                <c:pt idx="21">
                  <c:v>33.295114673697498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A6C-49BB-875D-26A18732D99D}"/>
            </c:ext>
          </c:extLst>
        </c:ser>
        <c:ser>
          <c:idx val="4"/>
          <c:order val="3"/>
          <c:tx>
            <c:strRef>
              <c:f>'Share of Assets'!$A$6</c:f>
              <c:strCache>
                <c:ptCount val="1"/>
                <c:pt idx="0">
                  <c:v>NBFI</c:v>
                </c:pt>
              </c:strCache>
            </c:strRef>
          </c:tx>
          <c:spPr>
            <a:ln w="444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'Share of Assets'!$B$1:$W$1</c:f>
              <c:numCache>
                <c:formatCode>General</c:formatCode>
                <c:ptCount val="2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  <c:pt idx="21">
                  <c:v>2023</c:v>
                </c:pt>
              </c:numCache>
            </c:numRef>
          </c:cat>
          <c:val>
            <c:numRef>
              <c:f>'Share of Assets'!$B$6:$W$6</c:f>
              <c:numCache>
                <c:formatCode>General</c:formatCode>
                <c:ptCount val="22"/>
                <c:pt idx="0">
                  <c:v>46.641668172275303</c:v>
                </c:pt>
                <c:pt idx="1">
                  <c:v>48.555948864571597</c:v>
                </c:pt>
                <c:pt idx="2">
                  <c:v>49.2224394139918</c:v>
                </c:pt>
                <c:pt idx="3">
                  <c:v>50.482791936384103</c:v>
                </c:pt>
                <c:pt idx="4">
                  <c:v>51.693423570802601</c:v>
                </c:pt>
                <c:pt idx="5">
                  <c:v>51.475325328811103</c:v>
                </c:pt>
                <c:pt idx="6">
                  <c:v>46.644695882771899</c:v>
                </c:pt>
                <c:pt idx="7">
                  <c:v>49.425695481526198</c:v>
                </c:pt>
                <c:pt idx="8">
                  <c:v>50.873736378816602</c:v>
                </c:pt>
                <c:pt idx="9">
                  <c:v>49.844219473224598</c:v>
                </c:pt>
                <c:pt idx="10">
                  <c:v>51.224980973739598</c:v>
                </c:pt>
                <c:pt idx="11">
                  <c:v>53.196741936823997</c:v>
                </c:pt>
                <c:pt idx="12">
                  <c:v>54.273060469019299</c:v>
                </c:pt>
                <c:pt idx="13">
                  <c:v>54.752952861566001</c:v>
                </c:pt>
                <c:pt idx="14">
                  <c:v>54.922483762787202</c:v>
                </c:pt>
                <c:pt idx="15">
                  <c:v>55.9216090530334</c:v>
                </c:pt>
                <c:pt idx="16">
                  <c:v>55.525955955802502</c:v>
                </c:pt>
                <c:pt idx="17">
                  <c:v>57.010661437441399</c:v>
                </c:pt>
                <c:pt idx="18">
                  <c:v>55.425259211790603</c:v>
                </c:pt>
                <c:pt idx="19">
                  <c:v>56.167710326100298</c:v>
                </c:pt>
                <c:pt idx="20">
                  <c:v>53.900750451024599</c:v>
                </c:pt>
                <c:pt idx="21">
                  <c:v>55.901212384950199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A6C-49BB-875D-26A18732D99D}"/>
            </c:ext>
          </c:extLst>
        </c:ser>
        <c:ser>
          <c:idx val="5"/>
          <c:order val="4"/>
          <c:tx>
            <c:strRef>
              <c:f>'Share of Assets'!$A$7</c:f>
              <c:strCache>
                <c:ptCount val="1"/>
                <c:pt idx="0">
                  <c:v>OFIs</c:v>
                </c:pt>
              </c:strCache>
              <c:extLst xmlns:c15="http://schemas.microsoft.com/office/drawing/2012/chart"/>
            </c:strRef>
          </c:tx>
          <c:spPr>
            <a:ln w="44450" cap="rnd">
              <a:solidFill>
                <a:srgbClr val="008000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rgbClr val="FFFF00">
                  <a:alpha val="96000"/>
                </a:srgbClr>
              </a:solidFill>
              <a:ln w="19050">
                <a:solidFill>
                  <a:srgbClr val="006600"/>
                </a:solidFill>
              </a:ln>
              <a:effectLst/>
            </c:spPr>
          </c:marker>
          <c:cat>
            <c:numRef>
              <c:f>'Share of Assets'!$B$1:$W$1</c:f>
              <c:numCache>
                <c:formatCode>General</c:formatCode>
                <c:ptCount val="2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</c:v>
                </c:pt>
                <c:pt idx="21">
                  <c:v>2023</c:v>
                </c:pt>
              </c:numCache>
              <c:extLst xmlns:c15="http://schemas.microsoft.com/office/drawing/2012/chart"/>
            </c:numRef>
          </c:cat>
          <c:val>
            <c:numRef>
              <c:f>'Share of Assets'!$B$7:$W$7</c:f>
              <c:numCache>
                <c:formatCode>General</c:formatCode>
                <c:ptCount val="22"/>
                <c:pt idx="0">
                  <c:v>23.085902681007699</c:v>
                </c:pt>
                <c:pt idx="1">
                  <c:v>24.7931551830685</c:v>
                </c:pt>
                <c:pt idx="2">
                  <c:v>25.930007773642199</c:v>
                </c:pt>
                <c:pt idx="3">
                  <c:v>27.4223151155911</c:v>
                </c:pt>
                <c:pt idx="4">
                  <c:v>29.078779189757</c:v>
                </c:pt>
                <c:pt idx="5">
                  <c:v>30.4829575935428</c:v>
                </c:pt>
                <c:pt idx="6">
                  <c:v>28.2089777101443</c:v>
                </c:pt>
                <c:pt idx="7">
                  <c:v>29.176503093792402</c:v>
                </c:pt>
                <c:pt idx="8">
                  <c:v>29.968751123425001</c:v>
                </c:pt>
                <c:pt idx="9">
                  <c:v>29.140149417440799</c:v>
                </c:pt>
                <c:pt idx="10">
                  <c:v>30.146962059306102</c:v>
                </c:pt>
                <c:pt idx="11">
                  <c:v>31.166717736137599</c:v>
                </c:pt>
                <c:pt idx="12">
                  <c:v>32.393744739843299</c:v>
                </c:pt>
                <c:pt idx="13">
                  <c:v>32.7566984878925</c:v>
                </c:pt>
                <c:pt idx="14">
                  <c:v>33.0734974329173</c:v>
                </c:pt>
                <c:pt idx="15">
                  <c:v>33.8528227113949</c:v>
                </c:pt>
                <c:pt idx="16">
                  <c:v>33.442430259397398</c:v>
                </c:pt>
                <c:pt idx="17">
                  <c:v>34.3594077309453</c:v>
                </c:pt>
                <c:pt idx="18">
                  <c:v>33.8179088776564</c:v>
                </c:pt>
                <c:pt idx="19">
                  <c:v>35.002074227737999</c:v>
                </c:pt>
                <c:pt idx="20">
                  <c:v>34.094396614369302</c:v>
                </c:pt>
                <c:pt idx="21">
                  <c:v>35.733441581484001</c:v>
                </c:pt>
              </c:numCache>
              <c:extLst xmlns:c15="http://schemas.microsoft.com/office/drawing/2012/chart"/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2-2A6C-49BB-875D-26A18732D9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67174751"/>
        <c:axId val="1367170431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'Share of Assets'!$A$3</c15:sqref>
                        </c15:formulaRef>
                      </c:ext>
                    </c:extLst>
                    <c:strCache>
                      <c:ptCount val="1"/>
                      <c:pt idx="0">
                        <c:v>Central Bank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'Share of Assets'!$B$1:$W$1</c15:sqref>
                        </c15:formulaRef>
                      </c:ext>
                    </c:extLst>
                    <c:numCache>
                      <c:formatCode>General</c:formatCode>
                      <c:ptCount val="22"/>
                      <c:pt idx="0">
                        <c:v>2002</c:v>
                      </c:pt>
                      <c:pt idx="1">
                        <c:v>2003</c:v>
                      </c:pt>
                      <c:pt idx="2">
                        <c:v>2004</c:v>
                      </c:pt>
                      <c:pt idx="3">
                        <c:v>2005</c:v>
                      </c:pt>
                      <c:pt idx="4">
                        <c:v>2006</c:v>
                      </c:pt>
                      <c:pt idx="5">
                        <c:v>2007</c:v>
                      </c:pt>
                      <c:pt idx="6">
                        <c:v>2008</c:v>
                      </c:pt>
                      <c:pt idx="7">
                        <c:v>2009</c:v>
                      </c:pt>
                      <c:pt idx="8">
                        <c:v>2010</c:v>
                      </c:pt>
                      <c:pt idx="9">
                        <c:v>2011</c:v>
                      </c:pt>
                      <c:pt idx="10">
                        <c:v>2012</c:v>
                      </c:pt>
                      <c:pt idx="11">
                        <c:v>2013</c:v>
                      </c:pt>
                      <c:pt idx="12">
                        <c:v>2014</c:v>
                      </c:pt>
                      <c:pt idx="13">
                        <c:v>2015</c:v>
                      </c:pt>
                      <c:pt idx="14">
                        <c:v>2016</c:v>
                      </c:pt>
                      <c:pt idx="15">
                        <c:v>2017</c:v>
                      </c:pt>
                      <c:pt idx="16">
                        <c:v>2018</c:v>
                      </c:pt>
                      <c:pt idx="17">
                        <c:v>2019</c:v>
                      </c:pt>
                      <c:pt idx="18">
                        <c:v>2020</c:v>
                      </c:pt>
                      <c:pt idx="19">
                        <c:v>2021</c:v>
                      </c:pt>
                      <c:pt idx="20">
                        <c:v>2022</c:v>
                      </c:pt>
                      <c:pt idx="21">
                        <c:v>2023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'Share of Assets'!$B$3:$W$3</c15:sqref>
                        </c15:formulaRef>
                      </c:ext>
                    </c:extLst>
                    <c:numCache>
                      <c:formatCode>General</c:formatCode>
                      <c:ptCount val="22"/>
                      <c:pt idx="0">
                        <c:v>2.6007368191941298</c:v>
                      </c:pt>
                      <c:pt idx="1">
                        <c:v>2.5503053018802802</c:v>
                      </c:pt>
                      <c:pt idx="2">
                        <c:v>2.5131848278968101</c:v>
                      </c:pt>
                      <c:pt idx="3">
                        <c:v>2.4648330195355399</c:v>
                      </c:pt>
                      <c:pt idx="4">
                        <c:v>2.2387814533127899</c:v>
                      </c:pt>
                      <c:pt idx="5">
                        <c:v>2.2517842182421202</c:v>
                      </c:pt>
                      <c:pt idx="6">
                        <c:v>3.3670152609797102</c:v>
                      </c:pt>
                      <c:pt idx="7">
                        <c:v>3.38522177012028</c:v>
                      </c:pt>
                      <c:pt idx="8">
                        <c:v>3.4946125507320498</c:v>
                      </c:pt>
                      <c:pt idx="9">
                        <c:v>4.1788166124951598</c:v>
                      </c:pt>
                      <c:pt idx="10">
                        <c:v>4.5104715796658903</c:v>
                      </c:pt>
                      <c:pt idx="11">
                        <c:v>4.5871790343222196</c:v>
                      </c:pt>
                      <c:pt idx="12">
                        <c:v>4.8143774797093499</c:v>
                      </c:pt>
                      <c:pt idx="13">
                        <c:v>5.2799917850175397</c:v>
                      </c:pt>
                      <c:pt idx="14">
                        <c:v>5.7064318474862903</c:v>
                      </c:pt>
                      <c:pt idx="15">
                        <c:v>6.0023792817878903</c:v>
                      </c:pt>
                      <c:pt idx="16">
                        <c:v>6.0173306660798103</c:v>
                      </c:pt>
                      <c:pt idx="17">
                        <c:v>5.7871388060844602</c:v>
                      </c:pt>
                      <c:pt idx="18">
                        <c:v>7.5352110144220497</c:v>
                      </c:pt>
                      <c:pt idx="19">
                        <c:v>7.9558786879477399</c:v>
                      </c:pt>
                      <c:pt idx="20">
                        <c:v>7.2606176674471898</c:v>
                      </c:pt>
                      <c:pt idx="21">
                        <c:v>6.5438022640892797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3-2A6C-49BB-875D-26A18732D99D}"/>
                  </c:ext>
                </c:extLst>
              </c15:ser>
            </c15:filteredLineSeries>
            <c15:filteredLineSeries>
              <c15:ser>
                <c:idx val="3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'Share of Assets'!$A$5</c15:sqref>
                        </c15:formulaRef>
                      </c:ext>
                    </c:extLst>
                    <c:strCache>
                      <c:ptCount val="1"/>
                      <c:pt idx="0">
                        <c:v>Insurance corporations</c:v>
                      </c:pt>
                    </c:strCache>
                  </c:strRef>
                </c:tx>
                <c:spPr>
                  <a:ln w="2857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'Share of Assets'!$B$1:$W$1</c15:sqref>
                        </c15:formulaRef>
                      </c:ext>
                    </c:extLst>
                    <c:numCache>
                      <c:formatCode>General</c:formatCode>
                      <c:ptCount val="22"/>
                      <c:pt idx="0">
                        <c:v>2002</c:v>
                      </c:pt>
                      <c:pt idx="1">
                        <c:v>2003</c:v>
                      </c:pt>
                      <c:pt idx="2">
                        <c:v>2004</c:v>
                      </c:pt>
                      <c:pt idx="3">
                        <c:v>2005</c:v>
                      </c:pt>
                      <c:pt idx="4">
                        <c:v>2006</c:v>
                      </c:pt>
                      <c:pt idx="5">
                        <c:v>2007</c:v>
                      </c:pt>
                      <c:pt idx="6">
                        <c:v>2008</c:v>
                      </c:pt>
                      <c:pt idx="7">
                        <c:v>2009</c:v>
                      </c:pt>
                      <c:pt idx="8">
                        <c:v>2010</c:v>
                      </c:pt>
                      <c:pt idx="9">
                        <c:v>2011</c:v>
                      </c:pt>
                      <c:pt idx="10">
                        <c:v>2012</c:v>
                      </c:pt>
                      <c:pt idx="11">
                        <c:v>2013</c:v>
                      </c:pt>
                      <c:pt idx="12">
                        <c:v>2014</c:v>
                      </c:pt>
                      <c:pt idx="13">
                        <c:v>2015</c:v>
                      </c:pt>
                      <c:pt idx="14">
                        <c:v>2016</c:v>
                      </c:pt>
                      <c:pt idx="15">
                        <c:v>2017</c:v>
                      </c:pt>
                      <c:pt idx="16">
                        <c:v>2018</c:v>
                      </c:pt>
                      <c:pt idx="17">
                        <c:v>2019</c:v>
                      </c:pt>
                      <c:pt idx="18">
                        <c:v>2020</c:v>
                      </c:pt>
                      <c:pt idx="19">
                        <c:v>2021</c:v>
                      </c:pt>
                      <c:pt idx="20">
                        <c:v>2022</c:v>
                      </c:pt>
                      <c:pt idx="21">
                        <c:v>2023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'Share of Assets'!$B$5:$W$5</c15:sqref>
                        </c15:formulaRef>
                      </c:ext>
                    </c:extLst>
                    <c:numCache>
                      <c:formatCode>General</c:formatCode>
                      <c:ptCount val="22"/>
                      <c:pt idx="0">
                        <c:v>11.3019831248741</c:v>
                      </c:pt>
                      <c:pt idx="1">
                        <c:v>11.4092054437758</c:v>
                      </c:pt>
                      <c:pt idx="2">
                        <c:v>11.1161590765924</c:v>
                      </c:pt>
                      <c:pt idx="3">
                        <c:v>10.9043304094539</c:v>
                      </c:pt>
                      <c:pt idx="4">
                        <c:v>10.583904708893099</c:v>
                      </c:pt>
                      <c:pt idx="5">
                        <c:v>9.7550341726703493</c:v>
                      </c:pt>
                      <c:pt idx="6">
                        <c:v>8.5732690574999797</c:v>
                      </c:pt>
                      <c:pt idx="7">
                        <c:v>9.3414424937488008</c:v>
                      </c:pt>
                      <c:pt idx="8">
                        <c:v>9.5487878471194101</c:v>
                      </c:pt>
                      <c:pt idx="9">
                        <c:v>9.4197335482128501</c:v>
                      </c:pt>
                      <c:pt idx="10">
                        <c:v>9.5970009086349002</c:v>
                      </c:pt>
                      <c:pt idx="11">
                        <c:v>9.7095288771629704</c:v>
                      </c:pt>
                      <c:pt idx="12">
                        <c:v>9.70527302958482</c:v>
                      </c:pt>
                      <c:pt idx="13">
                        <c:v>9.7306055598743093</c:v>
                      </c:pt>
                      <c:pt idx="14">
                        <c:v>9.5867165809000792</c:v>
                      </c:pt>
                      <c:pt idx="15">
                        <c:v>9.5676408111139697</c:v>
                      </c:pt>
                      <c:pt idx="16">
                        <c:v>9.5230677282717604</c:v>
                      </c:pt>
                      <c:pt idx="17">
                        <c:v>9.7847851666279109</c:v>
                      </c:pt>
                      <c:pt idx="18">
                        <c:v>9.3485099077606701</c:v>
                      </c:pt>
                      <c:pt idx="19">
                        <c:v>9.0355868047678296</c:v>
                      </c:pt>
                      <c:pt idx="20">
                        <c:v>8.4797306337289804</c:v>
                      </c:pt>
                      <c:pt idx="21">
                        <c:v>8.6038855197647806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2A6C-49BB-875D-26A18732D99D}"/>
                  </c:ext>
                </c:extLst>
              </c15:ser>
            </c15:filteredLineSeries>
            <c15:filteredLineSeries>
              <c15:ser>
                <c:idx val="6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'Share of Assets'!$A$8</c15:sqref>
                        </c15:formulaRef>
                      </c:ext>
                    </c:extLst>
                    <c:strCache>
                      <c:ptCount val="1"/>
                      <c:pt idx="0">
                        <c:v>Pension funds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'Share of Assets'!$B$1:$W$1</c15:sqref>
                        </c15:formulaRef>
                      </c:ext>
                    </c:extLst>
                    <c:numCache>
                      <c:formatCode>General</c:formatCode>
                      <c:ptCount val="22"/>
                      <c:pt idx="0">
                        <c:v>2002</c:v>
                      </c:pt>
                      <c:pt idx="1">
                        <c:v>2003</c:v>
                      </c:pt>
                      <c:pt idx="2">
                        <c:v>2004</c:v>
                      </c:pt>
                      <c:pt idx="3">
                        <c:v>2005</c:v>
                      </c:pt>
                      <c:pt idx="4">
                        <c:v>2006</c:v>
                      </c:pt>
                      <c:pt idx="5">
                        <c:v>2007</c:v>
                      </c:pt>
                      <c:pt idx="6">
                        <c:v>2008</c:v>
                      </c:pt>
                      <c:pt idx="7">
                        <c:v>2009</c:v>
                      </c:pt>
                      <c:pt idx="8">
                        <c:v>2010</c:v>
                      </c:pt>
                      <c:pt idx="9">
                        <c:v>2011</c:v>
                      </c:pt>
                      <c:pt idx="10">
                        <c:v>2012</c:v>
                      </c:pt>
                      <c:pt idx="11">
                        <c:v>2013</c:v>
                      </c:pt>
                      <c:pt idx="12">
                        <c:v>2014</c:v>
                      </c:pt>
                      <c:pt idx="13">
                        <c:v>2015</c:v>
                      </c:pt>
                      <c:pt idx="14">
                        <c:v>2016</c:v>
                      </c:pt>
                      <c:pt idx="15">
                        <c:v>2017</c:v>
                      </c:pt>
                      <c:pt idx="16">
                        <c:v>2018</c:v>
                      </c:pt>
                      <c:pt idx="17">
                        <c:v>2019</c:v>
                      </c:pt>
                      <c:pt idx="18">
                        <c:v>2020</c:v>
                      </c:pt>
                      <c:pt idx="19">
                        <c:v>2021</c:v>
                      </c:pt>
                      <c:pt idx="20">
                        <c:v>2022</c:v>
                      </c:pt>
                      <c:pt idx="21">
                        <c:v>2023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'Share of Assets'!$B$8:$W$8</c15:sqref>
                        </c15:formulaRef>
                      </c:ext>
                    </c:extLst>
                    <c:numCache>
                      <c:formatCode>General</c:formatCode>
                      <c:ptCount val="22"/>
                      <c:pt idx="0">
                        <c:v>11.4970803894079</c:v>
                      </c:pt>
                      <c:pt idx="1">
                        <c:v>11.662987660499301</c:v>
                      </c:pt>
                      <c:pt idx="2">
                        <c:v>11.512062015530599</c:v>
                      </c:pt>
                      <c:pt idx="3">
                        <c:v>11.5074079514996</c:v>
                      </c:pt>
                      <c:pt idx="4">
                        <c:v>11.3315068455699</c:v>
                      </c:pt>
                      <c:pt idx="5">
                        <c:v>10.563494934735999</c:v>
                      </c:pt>
                      <c:pt idx="6">
                        <c:v>9.2692924581190095</c:v>
                      </c:pt>
                      <c:pt idx="7">
                        <c:v>10.142905388543801</c:v>
                      </c:pt>
                      <c:pt idx="8">
                        <c:v>10.6402051617941</c:v>
                      </c:pt>
                      <c:pt idx="9">
                        <c:v>10.609131329751801</c:v>
                      </c:pt>
                      <c:pt idx="10">
                        <c:v>10.804282676783201</c:v>
                      </c:pt>
                      <c:pt idx="11">
                        <c:v>11.626226028850899</c:v>
                      </c:pt>
                      <c:pt idx="12">
                        <c:v>11.497452215125101</c:v>
                      </c:pt>
                      <c:pt idx="13">
                        <c:v>11.5727230421644</c:v>
                      </c:pt>
                      <c:pt idx="14">
                        <c:v>11.5613791105716</c:v>
                      </c:pt>
                      <c:pt idx="15">
                        <c:v>11.7629897106466</c:v>
                      </c:pt>
                      <c:pt idx="16">
                        <c:v>11.7919601300107</c:v>
                      </c:pt>
                      <c:pt idx="17">
                        <c:v>12.1056477990297</c:v>
                      </c:pt>
                      <c:pt idx="18">
                        <c:v>11.5425037394446</c:v>
                      </c:pt>
                      <c:pt idx="19">
                        <c:v>11.3713781795012</c:v>
                      </c:pt>
                      <c:pt idx="20">
                        <c:v>10.5894838004837</c:v>
                      </c:pt>
                      <c:pt idx="21">
                        <c:v>10.8088081338409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2A6C-49BB-875D-26A18732D99D}"/>
                  </c:ext>
                </c:extLst>
              </c15:ser>
            </c15:filteredLineSeries>
          </c:ext>
        </c:extLst>
      </c:lineChart>
      <c:catAx>
        <c:axId val="136717475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67170431"/>
        <c:crosses val="autoZero"/>
        <c:auto val="1"/>
        <c:lblAlgn val="ctr"/>
        <c:lblOffset val="100"/>
        <c:tickLblSkip val="2"/>
        <c:noMultiLvlLbl val="0"/>
      </c:catAx>
      <c:valAx>
        <c:axId val="13671704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Percentage of total assets</a:t>
                </a:r>
              </a:p>
            </c:rich>
          </c:tx>
          <c:layout>
            <c:manualLayout>
              <c:xMode val="edge"/>
              <c:yMode val="edge"/>
              <c:x val="1.0191801918857063E-3"/>
              <c:y val="0.2230598796871556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67174751"/>
        <c:crosses val="autoZero"/>
        <c:crossBetween val="midCat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0000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66006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0066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54399600807631643"/>
          <c:y val="0.64480143029058579"/>
          <c:w val="0.39534126838872719"/>
          <c:h val="0.10032771624589561"/>
        </c:manualLayout>
      </c:layout>
      <c:overlay val="0"/>
      <c:spPr>
        <a:solidFill>
          <a:srgbClr val="FFFFD7"/>
        </a:solidFill>
        <a:ln w="15875">
          <a:solidFill>
            <a:srgbClr val="660066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28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324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29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378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09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528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122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112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676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053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790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806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F0CBCC-1A80-1F30-A71B-8F8B8CC91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EB2CA07-1AAC-EC1B-C0D8-AAEDB2A9865B}"/>
              </a:ext>
            </a:extLst>
          </p:cNvPr>
          <p:cNvSpPr txBox="1"/>
          <p:nvPr/>
        </p:nvSpPr>
        <p:spPr>
          <a:xfrm>
            <a:off x="-1" y="6092517"/>
            <a:ext cx="99060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latin typeface="Arial" panose="020B0604020202020204" pitchFamily="34" charset="0"/>
                <a:cs typeface="Arial" panose="020B0604020202020204" pitchFamily="34" charset="0"/>
              </a:rPr>
              <a:t>Figure 2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Annual assets of bank and non-bank financial institutions (NBFIs)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in advanced economies 2002–2024 (% of total assets)</a:t>
            </a:r>
          </a:p>
          <a:p>
            <a:pPr algn="ctr"/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AD866F-4840-F565-2547-8AF15B40508B}"/>
              </a:ext>
            </a:extLst>
          </p:cNvPr>
          <p:cNvSpPr txBox="1"/>
          <p:nvPr/>
        </p:nvSpPr>
        <p:spPr>
          <a:xfrm>
            <a:off x="585217" y="5732632"/>
            <a:ext cx="54184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: Data from Financial Stability Board (FSB), chart by author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B276DF30-4819-B1E9-A084-B52913EEAD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6570482"/>
              </p:ext>
            </p:extLst>
          </p:nvPr>
        </p:nvGraphicFramePr>
        <p:xfrm>
          <a:off x="-2" y="0"/>
          <a:ext cx="9906001" cy="5680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08964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40</Words>
  <Application>Microsoft Office PowerPoint</Application>
  <PresentationFormat>A4 Paper (210x297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Sloman</dc:creator>
  <cp:lastModifiedBy>John Sloman</cp:lastModifiedBy>
  <cp:revision>5</cp:revision>
  <dcterms:created xsi:type="dcterms:W3CDTF">2025-10-24T13:20:37Z</dcterms:created>
  <dcterms:modified xsi:type="dcterms:W3CDTF">2025-10-24T14:32:40Z</dcterms:modified>
</cp:coreProperties>
</file>