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  <p:sldMasterId id="2147483879" r:id="rId2"/>
    <p:sldMasterId id="2147483936" r:id="rId3"/>
  </p:sldMasterIdLst>
  <p:notesMasterIdLst>
    <p:notesMasterId r:id="rId5"/>
  </p:notesMasterIdLst>
  <p:sldIdLst>
    <p:sldId id="266" r:id="rId4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80058"/>
    <a:srgbClr val="FFCCCC"/>
    <a:srgbClr val="C3E7E4"/>
    <a:srgbClr val="DBF1EF"/>
    <a:srgbClr val="005A58"/>
    <a:srgbClr val="006666"/>
    <a:srgbClr val="CCCCFF"/>
    <a:srgbClr val="3333FF"/>
    <a:srgbClr val="FFFFFF"/>
    <a:srgbClr val="1C1C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842" autoAdjust="0"/>
    <p:restoredTop sz="94976" autoAdjust="0"/>
  </p:normalViewPr>
  <p:slideViewPr>
    <p:cSldViewPr snapToGrid="0">
      <p:cViewPr>
        <p:scale>
          <a:sx n="75" d="100"/>
          <a:sy n="75" d="100"/>
        </p:scale>
        <p:origin x="1238" y="53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>
            <a:extLst>
              <a:ext uri="{FF2B5EF4-FFF2-40B4-BE49-F238E27FC236}">
                <a16:creationId xmlns:a16="http://schemas.microsoft.com/office/drawing/2014/main" id="{EAEBA6DF-66E0-4129-81D3-8FDC25513E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fld id="{FE7CBCF0-0F9A-4A33-9375-A1CA8380CE3B}" type="slidenum">
              <a:rPr lang="en-GB" altLang="en-US" sz="10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</a:t>
            </a:fld>
            <a:endParaRPr lang="en-GB" altLang="en-US" sz="100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147" name="Rectangle 1026">
            <a:extLst>
              <a:ext uri="{FF2B5EF4-FFF2-40B4-BE49-F238E27FC236}">
                <a16:creationId xmlns:a16="http://schemas.microsoft.com/office/drawing/2014/main" id="{8065434C-B221-4B8C-B8CD-3E3FD1A51C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  <p:sp>
        <p:nvSpPr>
          <p:cNvPr id="6148" name="Rectangle 1027">
            <a:extLst>
              <a:ext uri="{FF2B5EF4-FFF2-40B4-BE49-F238E27FC236}">
                <a16:creationId xmlns:a16="http://schemas.microsoft.com/office/drawing/2014/main" id="{D8BB3960-17B5-442C-8954-A503AFDF6C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3950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>
            <a:extLst>
              <a:ext uri="{FF2B5EF4-FFF2-40B4-BE49-F238E27FC236}">
                <a16:creationId xmlns:a16="http://schemas.microsoft.com/office/drawing/2014/main" id="{54B27A16-6A49-4FF4-A2C6-9B0C9B348F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386515"/>
            <a:ext cx="9906000" cy="5006348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D0FEDEC1-8D10-48C5-96FF-84446C228B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177631"/>
          </a:xfrm>
          <a:prstGeom prst="rect">
            <a:avLst/>
          </a:prstGeom>
          <a:solidFill>
            <a:srgbClr val="E2E0C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C04839-5087-4216-8E2F-495D007366C5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53D31-06D5-4BDB-8836-0F24F26E8E0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85571"/>
            <a:ext cx="9906000" cy="1755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Line 24">
            <a:extLst>
              <a:ext uri="{FF2B5EF4-FFF2-40B4-BE49-F238E27FC236}">
                <a16:creationId xmlns:a16="http://schemas.microsoft.com/office/drawing/2014/main" id="{05D27BC1-CCC2-456A-897D-DD330A508D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7603" y="1185572"/>
            <a:ext cx="9563761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15B9FB-716C-4EE6-9B51-836C17DC9686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EF9EAD-49D3-49FA-8681-57CB74ACC0D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6F40F8-2A29-4656-AEEF-CE66D6E0A2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B7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9080D4-3EA8-4AA3-9E73-37D10AF5BE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15875" algn="ctr">
            <a:solidFill>
              <a:srgbClr val="66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274579AD-7DF1-404E-AA72-3334C5CD18D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276350"/>
            <a:ext cx="9568921" cy="0"/>
          </a:xfrm>
          <a:prstGeom prst="line">
            <a:avLst/>
          </a:prstGeom>
          <a:noFill/>
          <a:ln w="9525" algn="ctr">
            <a:solidFill>
              <a:srgbClr val="CC99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18" name="Rectangle 33">
            <a:extLst>
              <a:ext uri="{FF2B5EF4-FFF2-40B4-BE49-F238E27FC236}">
                <a16:creationId xmlns:a16="http://schemas.microsoft.com/office/drawing/2014/main" id="{7ADABBD4-81FC-4E8B-AF89-8E95D1D3EE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38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180977"/>
            <a:ext cx="9245600" cy="790573"/>
          </a:xfrm>
          <a:prstGeom prst="rect">
            <a:avLst/>
          </a:prstGeom>
        </p:spPr>
        <p:txBody>
          <a:bodyPr/>
          <a:lstStyle>
            <a:lvl1pPr>
              <a:defRPr sz="4200">
                <a:solidFill>
                  <a:srgbClr val="6E853F"/>
                </a:solidFill>
                <a:effectLst>
                  <a:outerShdw blurRad="254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6898" y="1527048"/>
            <a:ext cx="9212580" cy="45720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000">
                <a:solidFill>
                  <a:srgbClr val="321F4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Line 20">
            <a:extLst>
              <a:ext uri="{FF2B5EF4-FFF2-40B4-BE49-F238E27FC236}">
                <a16:creationId xmlns:a16="http://schemas.microsoft.com/office/drawing/2014/main" id="{A192817B-BE54-4539-AE8C-3B9D05066E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369053"/>
            <a:ext cx="9563762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1A75F71-CE31-4A78-886D-F08AE97DC1C3}"/>
              </a:ext>
            </a:extLst>
          </p:cNvPr>
          <p:cNvSpPr/>
          <p:nvPr userDrawn="1"/>
        </p:nvSpPr>
        <p:spPr>
          <a:xfrm>
            <a:off x="4735273" y="1015343"/>
            <a:ext cx="414815" cy="509485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FECBDD-2A13-4944-8A60-DDC15787FF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75260" y="1060960"/>
            <a:ext cx="335617" cy="416069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CB9C4F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4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9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57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1EFCC-A660-4E76-8296-769EF736D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1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497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055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6BD7C-0433-467F-AE5A-F5EFC151F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19138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998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50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909" r:id="rId2"/>
    <p:sldLayoutId id="2147483924" r:id="rId3"/>
    <p:sldLayoutId id="2147483935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254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6E3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Text Placeholder 12">
            <a:extLst>
              <a:ext uri="{FF2B5EF4-FFF2-40B4-BE49-F238E27FC236}">
                <a16:creationId xmlns:a16="http://schemas.microsoft.com/office/drawing/2014/main" id="{DEF7B433-A0C6-4575-9ED2-6CC76F9E9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26761" y="1524000"/>
            <a:ext cx="92456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80" name="Title Placeholder 21">
            <a:extLst>
              <a:ext uri="{FF2B5EF4-FFF2-40B4-BE49-F238E27FC236}">
                <a16:creationId xmlns:a16="http://schemas.microsoft.com/office/drawing/2014/main" id="{6C2BBF53-5102-4DBD-9058-695BA5EB88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6761" y="180977"/>
            <a:ext cx="92456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351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67009C6-6D5E-486C-A383-3780A7AC0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690563"/>
          </a:xfrm>
          <a:prstGeom prst="rect">
            <a:avLst/>
          </a:prstGeom>
          <a:noFill/>
          <a:ln>
            <a:noFill/>
          </a:ln>
          <a:effectLst>
            <a:outerShdw dist="12700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7024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</p:sldLayoutIdLst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Line 13">
            <a:extLst>
              <a:ext uri="{FF2B5EF4-FFF2-40B4-BE49-F238E27FC236}">
                <a16:creationId xmlns:a16="http://schemas.microsoft.com/office/drawing/2014/main" id="{67373C16-D1D7-43EA-8502-32EA140B54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799" y="2820071"/>
            <a:ext cx="3277652" cy="0"/>
          </a:xfrm>
          <a:prstGeom prst="line">
            <a:avLst/>
          </a:prstGeom>
          <a:noFill/>
          <a:ln w="25400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7" name="Arc 10">
            <a:extLst>
              <a:ext uri="{FF2B5EF4-FFF2-40B4-BE49-F238E27FC236}">
                <a16:creationId xmlns:a16="http://schemas.microsoft.com/office/drawing/2014/main" id="{98CA55F9-A37D-4883-91D2-3A283FFAD899}"/>
              </a:ext>
            </a:extLst>
          </p:cNvPr>
          <p:cNvSpPr>
            <a:spLocks/>
          </p:cNvSpPr>
          <p:nvPr/>
        </p:nvSpPr>
        <p:spPr bwMode="auto">
          <a:xfrm>
            <a:off x="4844543" y="-749670"/>
            <a:ext cx="5528817" cy="3666563"/>
          </a:xfrm>
          <a:custGeom>
            <a:avLst/>
            <a:gdLst>
              <a:gd name="T0" fmla="*/ 4411124 w 20698"/>
              <a:gd name="T1" fmla="*/ 5334000 h 20052"/>
              <a:gd name="T2" fmla="*/ 0 w 20698"/>
              <a:gd name="T3" fmla="*/ 1643400 h 20052"/>
              <a:gd name="T4" fmla="*/ 7207250 w 20698"/>
              <a:gd name="T5" fmla="*/ 0 h 200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698" h="20052" fill="none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</a:path>
              <a:path w="20698" h="20052" stroke="0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  <a:lnTo>
                  <a:pt x="20698" y="0"/>
                </a:lnTo>
                <a:lnTo>
                  <a:pt x="12668" y="20051"/>
                </a:lnTo>
                <a:close/>
              </a:path>
            </a:pathLst>
          </a:custGeom>
          <a:noFill/>
          <a:ln w="50800" cap="rnd">
            <a:solidFill>
              <a:srgbClr val="006666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" name="Line 1040">
            <a:extLst>
              <a:ext uri="{FF2B5EF4-FFF2-40B4-BE49-F238E27FC236}">
                <a16:creationId xmlns:a16="http://schemas.microsoft.com/office/drawing/2014/main" id="{EE87CE55-B84F-46E2-B355-945B29CE8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05939" y="1472485"/>
            <a:ext cx="0" cy="3862789"/>
          </a:xfrm>
          <a:prstGeom prst="line">
            <a:avLst/>
          </a:prstGeom>
          <a:noFill/>
          <a:ln w="25400">
            <a:solidFill>
              <a:srgbClr val="3333FF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Arc 9">
            <a:extLst>
              <a:ext uri="{FF2B5EF4-FFF2-40B4-BE49-F238E27FC236}">
                <a16:creationId xmlns:a16="http://schemas.microsoft.com/office/drawing/2014/main" id="{0FAA0B33-5591-4FCB-A894-06E5B80DB7CB}"/>
              </a:ext>
            </a:extLst>
          </p:cNvPr>
          <p:cNvSpPr>
            <a:spLocks/>
          </p:cNvSpPr>
          <p:nvPr/>
        </p:nvSpPr>
        <p:spPr bwMode="auto">
          <a:xfrm rot="21351246">
            <a:off x="2162268" y="-407953"/>
            <a:ext cx="4860925" cy="5226050"/>
          </a:xfrm>
          <a:custGeom>
            <a:avLst/>
            <a:gdLst>
              <a:gd name="T0" fmla="*/ 4860925 w 20593"/>
              <a:gd name="T1" fmla="*/ 1589667 h 21428"/>
              <a:gd name="T2" fmla="*/ 641577 w 20593"/>
              <a:gd name="T3" fmla="*/ 5226050 h 21428"/>
              <a:gd name="T4" fmla="*/ 0 w 20593"/>
              <a:gd name="T5" fmla="*/ 0 h 214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593" h="21428" fill="none" extrusionOk="0">
                <a:moveTo>
                  <a:pt x="20593" y="6518"/>
                </a:moveTo>
                <a:cubicBezTo>
                  <a:pt x="18051" y="14548"/>
                  <a:pt x="11073" y="20368"/>
                  <a:pt x="2718" y="21428"/>
                </a:cubicBezTo>
              </a:path>
              <a:path w="20593" h="21428" stroke="0" extrusionOk="0">
                <a:moveTo>
                  <a:pt x="20593" y="6518"/>
                </a:moveTo>
                <a:cubicBezTo>
                  <a:pt x="18051" y="14548"/>
                  <a:pt x="11073" y="20368"/>
                  <a:pt x="2718" y="21428"/>
                </a:cubicBezTo>
                <a:lnTo>
                  <a:pt x="0" y="0"/>
                </a:lnTo>
                <a:lnTo>
                  <a:pt x="20593" y="6518"/>
                </a:lnTo>
                <a:close/>
              </a:path>
            </a:pathLst>
          </a:custGeom>
          <a:noFill/>
          <a:ln w="50800" cap="rnd">
            <a:solidFill>
              <a:srgbClr val="3333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" name="Arc 10">
            <a:extLst>
              <a:ext uri="{FF2B5EF4-FFF2-40B4-BE49-F238E27FC236}">
                <a16:creationId xmlns:a16="http://schemas.microsoft.com/office/drawing/2014/main" id="{B7ED970F-8BB0-406D-90B2-BDB9622259A2}"/>
              </a:ext>
            </a:extLst>
          </p:cNvPr>
          <p:cNvSpPr>
            <a:spLocks/>
          </p:cNvSpPr>
          <p:nvPr/>
        </p:nvSpPr>
        <p:spPr bwMode="auto">
          <a:xfrm>
            <a:off x="3348990" y="-813229"/>
            <a:ext cx="7207250" cy="5334000"/>
          </a:xfrm>
          <a:custGeom>
            <a:avLst/>
            <a:gdLst>
              <a:gd name="T0" fmla="*/ 4411124 w 20698"/>
              <a:gd name="T1" fmla="*/ 5334000 h 20052"/>
              <a:gd name="T2" fmla="*/ 0 w 20698"/>
              <a:gd name="T3" fmla="*/ 1643400 h 20052"/>
              <a:gd name="T4" fmla="*/ 7207250 w 20698"/>
              <a:gd name="T5" fmla="*/ 0 h 200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698" h="20052" fill="none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</a:path>
              <a:path w="20698" h="20052" stroke="0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  <a:lnTo>
                  <a:pt x="20698" y="0"/>
                </a:lnTo>
                <a:lnTo>
                  <a:pt x="12668" y="20051"/>
                </a:lnTo>
                <a:close/>
              </a:path>
            </a:pathLst>
          </a:custGeom>
          <a:noFill/>
          <a:ln w="50800" cap="rnd">
            <a:solidFill>
              <a:srgbClr val="3333FF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5" name="Line 5">
            <a:extLst>
              <a:ext uri="{FF2B5EF4-FFF2-40B4-BE49-F238E27FC236}">
                <a16:creationId xmlns:a16="http://schemas.microsoft.com/office/drawing/2014/main" id="{1EB3E8E1-6888-40F9-8783-374CA53AF0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5349240"/>
            <a:ext cx="804164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6" name="Rectangle 6">
            <a:extLst>
              <a:ext uri="{FF2B5EF4-FFF2-40B4-BE49-F238E27FC236}">
                <a16:creationId xmlns:a16="http://schemas.microsoft.com/office/drawing/2014/main" id="{EA24B72A-CB12-4220-9CF5-C7209B61C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6" y="5303203"/>
            <a:ext cx="42479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3077" name="Rectangle 7">
            <a:extLst>
              <a:ext uri="{FF2B5EF4-FFF2-40B4-BE49-F238E27FC236}">
                <a16:creationId xmlns:a16="http://schemas.microsoft.com/office/drawing/2014/main" id="{6A9FD592-0E78-489F-8C5E-249E05B57BF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429211" y="2594412"/>
            <a:ext cx="2205732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400" dirty="0">
                <a:solidFill>
                  <a:schemeClr val="tx1"/>
                </a:solidFill>
              </a:rPr>
              <a:t>Price index (</a:t>
            </a:r>
            <a:r>
              <a:rPr lang="en-GB" altLang="en-US" sz="2400" i="1" dirty="0">
                <a:solidFill>
                  <a:schemeClr val="tx1"/>
                </a:solidFill>
              </a:rPr>
              <a:t>P</a:t>
            </a:r>
            <a:r>
              <a:rPr lang="en-GB" altLang="en-US" sz="2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079" name="Arc 9">
            <a:extLst>
              <a:ext uri="{FF2B5EF4-FFF2-40B4-BE49-F238E27FC236}">
                <a16:creationId xmlns:a16="http://schemas.microsoft.com/office/drawing/2014/main" id="{8EE46234-D890-45A7-883C-30C02C25F525}"/>
              </a:ext>
            </a:extLst>
          </p:cNvPr>
          <p:cNvSpPr>
            <a:spLocks/>
          </p:cNvSpPr>
          <p:nvPr/>
        </p:nvSpPr>
        <p:spPr bwMode="auto">
          <a:xfrm>
            <a:off x="997487" y="-759459"/>
            <a:ext cx="4860925" cy="5226050"/>
          </a:xfrm>
          <a:custGeom>
            <a:avLst/>
            <a:gdLst>
              <a:gd name="T0" fmla="*/ 4860925 w 20593"/>
              <a:gd name="T1" fmla="*/ 1589667 h 21428"/>
              <a:gd name="T2" fmla="*/ 641577 w 20593"/>
              <a:gd name="T3" fmla="*/ 5226050 h 21428"/>
              <a:gd name="T4" fmla="*/ 0 w 20593"/>
              <a:gd name="T5" fmla="*/ 0 h 2142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593" h="21428" fill="none" extrusionOk="0">
                <a:moveTo>
                  <a:pt x="20593" y="6518"/>
                </a:moveTo>
                <a:cubicBezTo>
                  <a:pt x="18051" y="14548"/>
                  <a:pt x="11073" y="20368"/>
                  <a:pt x="2718" y="21428"/>
                </a:cubicBezTo>
              </a:path>
              <a:path w="20593" h="21428" stroke="0" extrusionOk="0">
                <a:moveTo>
                  <a:pt x="20593" y="6518"/>
                </a:moveTo>
                <a:cubicBezTo>
                  <a:pt x="18051" y="14548"/>
                  <a:pt x="11073" y="20368"/>
                  <a:pt x="2718" y="21428"/>
                </a:cubicBezTo>
                <a:lnTo>
                  <a:pt x="0" y="0"/>
                </a:lnTo>
                <a:lnTo>
                  <a:pt x="20593" y="6518"/>
                </a:lnTo>
                <a:close/>
              </a:path>
            </a:pathLst>
          </a:custGeom>
          <a:noFill/>
          <a:ln w="50800" cap="rnd">
            <a:solidFill>
              <a:srgbClr val="C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0" name="Arc 10">
            <a:extLst>
              <a:ext uri="{FF2B5EF4-FFF2-40B4-BE49-F238E27FC236}">
                <a16:creationId xmlns:a16="http://schemas.microsoft.com/office/drawing/2014/main" id="{D073D3B5-841D-470B-BC2A-FFC70D7C1495}"/>
              </a:ext>
            </a:extLst>
          </p:cNvPr>
          <p:cNvSpPr>
            <a:spLocks/>
          </p:cNvSpPr>
          <p:nvPr/>
        </p:nvSpPr>
        <p:spPr bwMode="auto">
          <a:xfrm>
            <a:off x="2178592" y="-472644"/>
            <a:ext cx="7207250" cy="5334000"/>
          </a:xfrm>
          <a:custGeom>
            <a:avLst/>
            <a:gdLst>
              <a:gd name="T0" fmla="*/ 4411124 w 20698"/>
              <a:gd name="T1" fmla="*/ 5334000 h 20052"/>
              <a:gd name="T2" fmla="*/ 0 w 20698"/>
              <a:gd name="T3" fmla="*/ 1643400 h 20052"/>
              <a:gd name="T4" fmla="*/ 7207250 w 20698"/>
              <a:gd name="T5" fmla="*/ 0 h 2005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0698" h="20052" fill="none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</a:path>
              <a:path w="20698" h="20052" stroke="0" extrusionOk="0">
                <a:moveTo>
                  <a:pt x="12668" y="20051"/>
                </a:moveTo>
                <a:cubicBezTo>
                  <a:pt x="6550" y="17601"/>
                  <a:pt x="1885" y="12492"/>
                  <a:pt x="0" y="6177"/>
                </a:cubicBezTo>
                <a:lnTo>
                  <a:pt x="20698" y="0"/>
                </a:lnTo>
                <a:lnTo>
                  <a:pt x="12668" y="20051"/>
                </a:lnTo>
                <a:close/>
              </a:path>
            </a:pathLst>
          </a:custGeom>
          <a:noFill/>
          <a:ln w="50800" cap="rnd">
            <a:solidFill>
              <a:srgbClr val="7030A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3082" name="Rectangle 12">
            <a:extLst>
              <a:ext uri="{FF2B5EF4-FFF2-40B4-BE49-F238E27FC236}">
                <a16:creationId xmlns:a16="http://schemas.microsoft.com/office/drawing/2014/main" id="{A0D4AE1A-809C-427F-82A8-D35851FA6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9486" y="4626613"/>
            <a:ext cx="795089" cy="50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600" i="1" dirty="0">
                <a:solidFill>
                  <a:srgbClr val="7030A0"/>
                </a:solidFill>
              </a:rPr>
              <a:t>AD</a:t>
            </a:r>
            <a:r>
              <a:rPr lang="en-GB" altLang="en-US" sz="2600" baseline="-25000" dirty="0">
                <a:solidFill>
                  <a:srgbClr val="7030A0"/>
                </a:solidFill>
              </a:rPr>
              <a:t>3</a:t>
            </a:r>
            <a:endParaRPr lang="en-GB" altLang="en-US" sz="2600" dirty="0">
              <a:solidFill>
                <a:srgbClr val="7030A0"/>
              </a:solidFill>
            </a:endParaRPr>
          </a:p>
        </p:txBody>
      </p:sp>
      <p:sp>
        <p:nvSpPr>
          <p:cNvPr id="3083" name="Line 13">
            <a:extLst>
              <a:ext uri="{FF2B5EF4-FFF2-40B4-BE49-F238E27FC236}">
                <a16:creationId xmlns:a16="http://schemas.microsoft.com/office/drawing/2014/main" id="{B37FF509-985C-4372-AA54-0B22448B2C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47799" y="1472485"/>
            <a:ext cx="4158139" cy="0"/>
          </a:xfrm>
          <a:prstGeom prst="line">
            <a:avLst/>
          </a:prstGeom>
          <a:noFill/>
          <a:ln w="25400">
            <a:solidFill>
              <a:srgbClr val="006666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84" name="Rectangle 14">
            <a:extLst>
              <a:ext uri="{FF2B5EF4-FFF2-40B4-BE49-F238E27FC236}">
                <a16:creationId xmlns:a16="http://schemas.microsoft.com/office/drawing/2014/main" id="{BFB188D5-6380-41E7-AB4E-B4FE02C91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315" y="1241331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005A58"/>
                </a:solidFill>
              </a:rPr>
              <a:t>P</a:t>
            </a:r>
            <a:r>
              <a:rPr lang="en-GB" altLang="en-US" sz="2400" baseline="-25000" dirty="0">
                <a:solidFill>
                  <a:srgbClr val="005A58"/>
                </a:solidFill>
              </a:rPr>
              <a:t>2</a:t>
            </a:r>
          </a:p>
        </p:txBody>
      </p:sp>
      <p:sp>
        <p:nvSpPr>
          <p:cNvPr id="3092" name="Rectangle 23">
            <a:extLst>
              <a:ext uri="{FF2B5EF4-FFF2-40B4-BE49-F238E27FC236}">
                <a16:creationId xmlns:a16="http://schemas.microsoft.com/office/drawing/2014/main" id="{1BEE0C17-93A6-460A-9463-CCC71003CE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27177" y="6138771"/>
            <a:ext cx="9906000" cy="719138"/>
          </a:xfrm>
          <a:effectLst/>
        </p:spPr>
        <p:txBody>
          <a:bodyPr/>
          <a:lstStyle/>
          <a:p>
            <a:r>
              <a:rPr lang="en-GB" altLang="en-US" sz="2600" b="0" dirty="0">
                <a:solidFill>
                  <a:schemeClr val="tx1"/>
                </a:solidFill>
              </a:rPr>
              <a:t>Aggregate demand and aggregate supply</a:t>
            </a:r>
          </a:p>
        </p:txBody>
      </p:sp>
      <p:sp>
        <p:nvSpPr>
          <p:cNvPr id="3094" name="Line 1040">
            <a:extLst>
              <a:ext uri="{FF2B5EF4-FFF2-40B4-BE49-F238E27FC236}">
                <a16:creationId xmlns:a16="http://schemas.microsoft.com/office/drawing/2014/main" id="{44DDE6AC-9944-4F60-BBDA-3B913C42F2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58148" y="3512524"/>
            <a:ext cx="0" cy="1838305"/>
          </a:xfrm>
          <a:prstGeom prst="line">
            <a:avLst/>
          </a:prstGeom>
          <a:noFill/>
          <a:ln w="25400">
            <a:solidFill>
              <a:srgbClr val="7030A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95" name="Rectangle 1041">
            <a:extLst>
              <a:ext uri="{FF2B5EF4-FFF2-40B4-BE49-F238E27FC236}">
                <a16:creationId xmlns:a16="http://schemas.microsoft.com/office/drawing/2014/main" id="{A9969E96-A558-403F-8A74-32D519113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788" y="5334595"/>
            <a:ext cx="559561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7030A0"/>
                </a:solidFill>
              </a:rPr>
              <a:t>Y</a:t>
            </a:r>
            <a:r>
              <a:rPr lang="en-GB" altLang="en-US" sz="2400" baseline="-250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3097" name="Rectangle 11">
            <a:extLst>
              <a:ext uri="{FF2B5EF4-FFF2-40B4-BE49-F238E27FC236}">
                <a16:creationId xmlns:a16="http://schemas.microsoft.com/office/drawing/2014/main" id="{59033E73-F18C-4446-91B2-9555698EE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3850" y="301295"/>
            <a:ext cx="1256755" cy="50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2600" i="1" dirty="0">
                <a:solidFill>
                  <a:srgbClr val="C00000"/>
                </a:solidFill>
              </a:rPr>
              <a:t>SRAS</a:t>
            </a:r>
            <a:r>
              <a:rPr lang="en-GB" altLang="en-US" sz="2600" baseline="-25000" dirty="0">
                <a:solidFill>
                  <a:srgbClr val="C00000"/>
                </a:solidFill>
              </a:rPr>
              <a:t>1</a:t>
            </a:r>
            <a:endParaRPr lang="en-GB" altLang="en-US" sz="2600" i="1" dirty="0">
              <a:solidFill>
                <a:srgbClr val="C00000"/>
              </a:solidFill>
            </a:endParaRPr>
          </a:p>
        </p:txBody>
      </p:sp>
      <p:sp>
        <p:nvSpPr>
          <p:cNvPr id="18" name="Line 4">
            <a:extLst>
              <a:ext uri="{FF2B5EF4-FFF2-40B4-BE49-F238E27FC236}">
                <a16:creationId xmlns:a16="http://schemas.microsoft.com/office/drawing/2014/main" id="{3B5607DB-1736-4F9F-AB0D-1CA147614B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0"/>
            <a:ext cx="0" cy="534924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id="{FD95396A-10D8-4D85-85C3-7BC4F2F62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4081" y="5761871"/>
            <a:ext cx="4391665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2400" dirty="0">
                <a:solidFill>
                  <a:schemeClr val="tx1"/>
                </a:solidFill>
              </a:rPr>
              <a:t>Real national income (</a:t>
            </a:r>
            <a:r>
              <a:rPr lang="en-GB" altLang="en-US" sz="2400" i="1" dirty="0">
                <a:solidFill>
                  <a:schemeClr val="tx1"/>
                </a:solidFill>
              </a:rPr>
              <a:t>Y</a:t>
            </a:r>
            <a:r>
              <a:rPr lang="en-GB" altLang="en-US" sz="24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A7FBF38A-93E6-4B94-A7A7-1B7A8D3F0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967" y="4274933"/>
            <a:ext cx="795089" cy="50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600" i="1" dirty="0">
                <a:solidFill>
                  <a:srgbClr val="3333FF"/>
                </a:solidFill>
              </a:rPr>
              <a:t>AD</a:t>
            </a:r>
            <a:r>
              <a:rPr lang="en-GB" altLang="en-US" sz="2600" baseline="-25000" dirty="0">
                <a:solidFill>
                  <a:srgbClr val="3333FF"/>
                </a:solidFill>
              </a:rPr>
              <a:t>0</a:t>
            </a:r>
            <a:endParaRPr lang="en-GB" altLang="en-US" sz="2600" dirty="0">
              <a:solidFill>
                <a:srgbClr val="3333FF"/>
              </a:solidFill>
            </a:endParaRP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7565E46-B5B3-4AB3-B8C8-E6A5F6E3F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605" y="528004"/>
            <a:ext cx="1256755" cy="50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GB" altLang="en-US" sz="2600" i="1" dirty="0">
                <a:solidFill>
                  <a:srgbClr val="3333FF"/>
                </a:solidFill>
              </a:rPr>
              <a:t>SRAS</a:t>
            </a:r>
            <a:r>
              <a:rPr lang="en-GB" altLang="en-US" sz="2600" baseline="-25000" dirty="0">
                <a:solidFill>
                  <a:srgbClr val="3333FF"/>
                </a:solidFill>
              </a:rPr>
              <a:t>0</a:t>
            </a:r>
            <a:endParaRPr lang="en-GB" altLang="en-US" sz="2600" i="1" dirty="0">
              <a:solidFill>
                <a:srgbClr val="3333FF"/>
              </a:solidFill>
            </a:endParaRPr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A8AB0D8F-A3C3-49B2-B24A-1B4EDF11E3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774" y="3259918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3333FF"/>
                </a:solidFill>
              </a:rPr>
              <a:t>P</a:t>
            </a:r>
            <a:r>
              <a:rPr lang="en-GB" altLang="en-US" sz="2400" baseline="-25000" dirty="0">
                <a:solidFill>
                  <a:srgbClr val="3333FF"/>
                </a:solidFill>
              </a:rPr>
              <a:t>0</a:t>
            </a:r>
          </a:p>
        </p:txBody>
      </p:sp>
      <p:sp>
        <p:nvSpPr>
          <p:cNvPr id="7" name="Rectangle 1041">
            <a:extLst>
              <a:ext uri="{FF2B5EF4-FFF2-40B4-BE49-F238E27FC236}">
                <a16:creationId xmlns:a16="http://schemas.microsoft.com/office/drawing/2014/main" id="{28A18933-31E4-4FB0-BE10-CF994774F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3466" y="5334595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3333FF"/>
                </a:solidFill>
              </a:rPr>
              <a:t>Y</a:t>
            </a:r>
            <a:r>
              <a:rPr lang="en-GB" altLang="en-US" sz="2400" baseline="-25000" dirty="0">
                <a:solidFill>
                  <a:srgbClr val="3333FF"/>
                </a:solidFill>
              </a:rPr>
              <a:t>0</a:t>
            </a:r>
          </a:p>
        </p:txBody>
      </p:sp>
      <p:sp>
        <p:nvSpPr>
          <p:cNvPr id="9" name="Line 13">
            <a:extLst>
              <a:ext uri="{FF2B5EF4-FFF2-40B4-BE49-F238E27FC236}">
                <a16:creationId xmlns:a16="http://schemas.microsoft.com/office/drawing/2014/main" id="{540CCE1C-5EC2-4B22-B478-B4C6AF58A1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39863" y="3523013"/>
            <a:ext cx="4139247" cy="0"/>
          </a:xfrm>
          <a:prstGeom prst="line">
            <a:avLst/>
          </a:prstGeom>
          <a:noFill/>
          <a:ln w="25400">
            <a:solidFill>
              <a:srgbClr val="3333FF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3085" name="Oval 15">
            <a:extLst>
              <a:ext uri="{FF2B5EF4-FFF2-40B4-BE49-F238E27FC236}">
                <a16:creationId xmlns:a16="http://schemas.microsoft.com/office/drawing/2014/main" id="{DCAC4D49-43B8-49A8-A097-52EF175F2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170" y="3453476"/>
            <a:ext cx="109538" cy="10953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 noProof="1"/>
          </a:p>
        </p:txBody>
      </p:sp>
      <p:sp>
        <p:nvSpPr>
          <p:cNvPr id="8" name="Oval 15">
            <a:extLst>
              <a:ext uri="{FF2B5EF4-FFF2-40B4-BE49-F238E27FC236}">
                <a16:creationId xmlns:a16="http://schemas.microsoft.com/office/drawing/2014/main" id="{71811B36-B5FC-4B82-BA97-E1F9A5CDA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8682" y="3466343"/>
            <a:ext cx="109538" cy="109537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 noProof="1"/>
          </a:p>
        </p:txBody>
      </p:sp>
      <p:sp>
        <p:nvSpPr>
          <p:cNvPr id="26" name="Oval 15">
            <a:extLst>
              <a:ext uri="{FF2B5EF4-FFF2-40B4-BE49-F238E27FC236}">
                <a16:creationId xmlns:a16="http://schemas.microsoft.com/office/drawing/2014/main" id="{F68351AD-539B-4EFD-B6A1-26FAF983ED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2847" y="1420359"/>
            <a:ext cx="109538" cy="109537"/>
          </a:xfrm>
          <a:prstGeom prst="ellipse">
            <a:avLst/>
          </a:prstGeom>
          <a:solidFill>
            <a:srgbClr val="C3E7E4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 noProof="1"/>
          </a:p>
        </p:txBody>
      </p:sp>
      <p:sp>
        <p:nvSpPr>
          <p:cNvPr id="28" name="Rectangle 12">
            <a:extLst>
              <a:ext uri="{FF2B5EF4-FFF2-40B4-BE49-F238E27FC236}">
                <a16:creationId xmlns:a16="http://schemas.microsoft.com/office/drawing/2014/main" id="{21B4E9E2-A077-42BA-8559-C1D1DBD493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2231" y="2701519"/>
            <a:ext cx="795089" cy="508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altLang="en-US" sz="2600" i="1" dirty="0">
                <a:solidFill>
                  <a:srgbClr val="005A58"/>
                </a:solidFill>
              </a:rPr>
              <a:t>AD</a:t>
            </a:r>
            <a:r>
              <a:rPr lang="en-GB" altLang="en-US" sz="2600" baseline="-25000" dirty="0">
                <a:solidFill>
                  <a:srgbClr val="005A58"/>
                </a:solidFill>
              </a:rPr>
              <a:t>2</a:t>
            </a:r>
            <a:endParaRPr lang="en-GB" altLang="en-US" sz="2600" dirty="0">
              <a:solidFill>
                <a:srgbClr val="005A58"/>
              </a:solidFill>
            </a:endParaRPr>
          </a:p>
        </p:txBody>
      </p:sp>
      <p:sp>
        <p:nvSpPr>
          <p:cNvPr id="29" name="Oval 15">
            <a:extLst>
              <a:ext uri="{FF2B5EF4-FFF2-40B4-BE49-F238E27FC236}">
                <a16:creationId xmlns:a16="http://schemas.microsoft.com/office/drawing/2014/main" id="{96D8824F-A71D-448E-9CC6-3BFFF69E7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0682" y="2759826"/>
            <a:ext cx="109538" cy="120491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 noProof="1"/>
          </a:p>
        </p:txBody>
      </p:sp>
      <p:sp>
        <p:nvSpPr>
          <p:cNvPr id="31" name="Rectangle 14">
            <a:extLst>
              <a:ext uri="{FF2B5EF4-FFF2-40B4-BE49-F238E27FC236}">
                <a16:creationId xmlns:a16="http://schemas.microsoft.com/office/drawing/2014/main" id="{CE3CCC75-606E-49B1-B9F5-1F96AED059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6590" y="2535938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C00000"/>
                </a:solidFill>
              </a:rPr>
              <a:t>P</a:t>
            </a:r>
            <a:r>
              <a:rPr lang="en-GB" altLang="en-US" sz="2400" baseline="-250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2" name="Rectangle 1041">
            <a:extLst>
              <a:ext uri="{FF2B5EF4-FFF2-40B4-BE49-F238E27FC236}">
                <a16:creationId xmlns:a16="http://schemas.microsoft.com/office/drawing/2014/main" id="{7E19A015-7874-412B-BDE1-F2ADBDD0D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5506" y="5341505"/>
            <a:ext cx="504946" cy="462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defTabSz="762000"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GB" altLang="en-US" sz="2400" i="1" dirty="0">
                <a:solidFill>
                  <a:srgbClr val="C00000"/>
                </a:solidFill>
              </a:rPr>
              <a:t>Y</a:t>
            </a:r>
            <a:r>
              <a:rPr lang="en-GB" altLang="en-US" sz="2400" baseline="-250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3" name="Line 1040">
            <a:extLst>
              <a:ext uri="{FF2B5EF4-FFF2-40B4-BE49-F238E27FC236}">
                <a16:creationId xmlns:a16="http://schemas.microsoft.com/office/drawing/2014/main" id="{5C0BBBE3-D52A-4890-8B91-D9AB14B74F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31359" y="2928324"/>
            <a:ext cx="0" cy="2406271"/>
          </a:xfrm>
          <a:prstGeom prst="line">
            <a:avLst/>
          </a:prstGeom>
          <a:noFill/>
          <a:ln w="25400">
            <a:solidFill>
              <a:srgbClr val="C00000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54BB5F-7EE8-4CB5-9A3D-B603648ADD1C}"/>
              </a:ext>
            </a:extLst>
          </p:cNvPr>
          <p:cNvSpPr txBox="1"/>
          <p:nvPr/>
        </p:nvSpPr>
        <p:spPr>
          <a:xfrm>
            <a:off x="5694326" y="3198167"/>
            <a:ext cx="3706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i="1" dirty="0">
                <a:solidFill>
                  <a:srgbClr val="5800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707AEEE-71BD-4EFF-B892-0D6CFC09F198}"/>
              </a:ext>
            </a:extLst>
          </p:cNvPr>
          <p:cNvSpPr txBox="1"/>
          <p:nvPr/>
        </p:nvSpPr>
        <p:spPr>
          <a:xfrm>
            <a:off x="4531776" y="2284159"/>
            <a:ext cx="3706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i="1" dirty="0">
                <a:solidFill>
                  <a:srgbClr val="5800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EE66821-7BFD-4E07-8DEC-D760281525C9}"/>
              </a:ext>
            </a:extLst>
          </p:cNvPr>
          <p:cNvSpPr txBox="1"/>
          <p:nvPr/>
        </p:nvSpPr>
        <p:spPr>
          <a:xfrm>
            <a:off x="3832913" y="2984892"/>
            <a:ext cx="3626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i="1">
                <a:solidFill>
                  <a:srgbClr val="5800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en-GB" sz="2500" i="1" dirty="0">
              <a:solidFill>
                <a:srgbClr val="58005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A1F8A3D-3277-42FF-9113-0B25E06346BB}"/>
              </a:ext>
            </a:extLst>
          </p:cNvPr>
          <p:cNvSpPr txBox="1"/>
          <p:nvPr/>
        </p:nvSpPr>
        <p:spPr>
          <a:xfrm>
            <a:off x="5607949" y="1153415"/>
            <a:ext cx="34496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500" i="1" dirty="0">
                <a:solidFill>
                  <a:srgbClr val="58005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Custom 16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6600"/>
      </a:hlink>
      <a:folHlink>
        <a:srgbClr val="743A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7A3D00"/>
      </a:hlink>
      <a:folHlink>
        <a:srgbClr val="33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30C5E931-390A-45F1-8045-8F190E5B1270}" vid="{99FA1486-54E4-42C2-B6F3-82FF30920B47}"/>
    </a:ext>
  </a:extLst>
</a:theme>
</file>

<file path=ppt/theme/theme3.xml><?xml version="1.0" encoding="utf-8"?>
<a:theme xmlns:a="http://schemas.openxmlformats.org/drawingml/2006/main" name="Plain figures">
  <a:themeElements>
    <a:clrScheme name="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0066"/>
      </a:hlink>
      <a:folHlink>
        <a:srgbClr val="00660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22225" cap="flat" cmpd="sng" algn="ctr">
          <a:solidFill>
            <a:schemeClr val="accent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000" b="0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22225" cap="flat" cmpd="sng" algn="ctr">
          <a:solidFill>
            <a:schemeClr val="accent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000" b="0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lain figures" id="{B952F34D-80F6-41AC-A994-395421905CDF}" vid="{E552000F-4999-46A0-9CF8-CCF7DDBB92E9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6743</TotalTime>
  <Words>33</Words>
  <Application>Microsoft Office PowerPoint</Application>
  <PresentationFormat>A4 Paper (210x297 mm)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Times New Roman</vt:lpstr>
      <vt:lpstr>Wingdings</vt:lpstr>
      <vt:lpstr>Wingdings 2</vt:lpstr>
      <vt:lpstr>7_Civic</vt:lpstr>
      <vt:lpstr>Theme3</vt:lpstr>
      <vt:lpstr>Plain figures</vt:lpstr>
      <vt:lpstr>Aggregate demand and aggregate supply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347</cp:revision>
  <dcterms:created xsi:type="dcterms:W3CDTF">2002-11-17T23:04:00Z</dcterms:created>
  <dcterms:modified xsi:type="dcterms:W3CDTF">2022-02-27T10:32:08Z</dcterms:modified>
</cp:coreProperties>
</file>