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33399"/>
    <a:srgbClr val="990033"/>
    <a:srgbClr val="FFFFCC"/>
    <a:srgbClr val="E4E4E4"/>
    <a:srgbClr val="FF0033"/>
    <a:srgbClr val="FF0000"/>
    <a:srgbClr val="DCDCFF"/>
    <a:srgbClr val="DCE1FF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napToGrid="0">
      <p:cViewPr varScale="1">
        <p:scale>
          <a:sx n="91" d="100"/>
          <a:sy n="91" d="100"/>
        </p:scale>
        <p:origin x="684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803222F-3BE1-4C18-AA3E-63837A1907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6200D7D-BD97-466F-B673-B9E75E15A3C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B9E10DF-561C-4832-BD5F-70CD091C55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9C2B62-279F-44FB-8B6B-E05BDE95D17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C63229C7-100D-4FF0-83BB-E20516A943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B9DE0A2-9E82-495A-BBC2-DF2CB0DF77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7507F12-20DB-46D6-85E4-62F328691D2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91E6A0-4766-4693-984F-9C1626850C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1B3DB0D-696F-46EF-9C2C-4A0CC0BD52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C1471347-6675-4144-9A9B-727DAA7A0F7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B29749E-43F8-411A-A5D7-83B4F8340C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3031DA96-0A33-48D3-B2CA-453272C1A08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2025" y="692150"/>
            <a:ext cx="493395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B69EF821-9573-4B75-9150-CEA03FC1A7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E139C-4EFC-4298-9F16-2099D5FC259F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F9D584C-D449-4191-AB02-603503120A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31918B9-E0A1-435F-B191-6A90DFDB23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65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66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88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1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546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96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2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20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06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270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558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62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Line 5">
            <a:extLst>
              <a:ext uri="{FF2B5EF4-FFF2-40B4-BE49-F238E27FC236}">
                <a16:creationId xmlns:a16="http://schemas.microsoft.com/office/drawing/2014/main" id="{45E43BB8-7772-47EF-8888-B0D57E399F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551" y="206936"/>
            <a:ext cx="0" cy="426440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3149C022-947B-468A-87BF-8EA219FF3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9629" y="4471345"/>
            <a:ext cx="803874" cy="431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200" dirty="0">
                <a:latin typeface="Arial" panose="020B0604020202020204" pitchFamily="34" charset="0"/>
              </a:rPr>
              <a:t>Time</a:t>
            </a:r>
          </a:p>
        </p:txBody>
      </p:sp>
      <p:sp>
        <p:nvSpPr>
          <p:cNvPr id="24" name="Line 1029">
            <a:extLst>
              <a:ext uri="{FF2B5EF4-FFF2-40B4-BE49-F238E27FC236}">
                <a16:creationId xmlns:a16="http://schemas.microsoft.com/office/drawing/2014/main" id="{A2869A96-D5BA-4DDA-BDD2-9A9F22B5BB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551" y="4471345"/>
            <a:ext cx="881191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Rectangle 1047">
            <a:extLst>
              <a:ext uri="{FF2B5EF4-FFF2-40B4-BE49-F238E27FC236}">
                <a16:creationId xmlns:a16="http://schemas.microsoft.com/office/drawing/2014/main" id="{90D59000-4CB5-4A77-8CE0-CA4B950A7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4524" y="4558066"/>
            <a:ext cx="9904281" cy="559685"/>
          </a:xfrm>
          <a:effectLst/>
        </p:spPr>
        <p:txBody>
          <a:bodyPr/>
          <a:lstStyle/>
          <a:p>
            <a:pPr algn="ctr"/>
            <a:r>
              <a:rPr lang="en-GB" altLang="en-US" sz="2500" dirty="0">
                <a:solidFill>
                  <a:schemeClr val="tx1"/>
                </a:solidFill>
                <a:effectLst/>
              </a:rPr>
              <a:t>Figure 1  </a:t>
            </a:r>
            <a:r>
              <a:rPr lang="en-GB" altLang="en-US" sz="2500" b="0" dirty="0">
                <a:solidFill>
                  <a:schemeClr val="tx1"/>
                </a:solidFill>
                <a:effectLst/>
              </a:rPr>
              <a:t>A business cycle</a:t>
            </a:r>
          </a:p>
        </p:txBody>
      </p:sp>
      <p:sp>
        <p:nvSpPr>
          <p:cNvPr id="30" name="Rectangle 1031">
            <a:extLst>
              <a:ext uri="{FF2B5EF4-FFF2-40B4-BE49-F238E27FC236}">
                <a16:creationId xmlns:a16="http://schemas.microsoft.com/office/drawing/2014/main" id="{857BDBD0-D0CF-46F0-B450-050EF83088F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501304" y="2161519"/>
            <a:ext cx="3443250" cy="41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100" dirty="0">
                <a:latin typeface="Arial" panose="020B0604020202020204" pitchFamily="34" charset="0"/>
              </a:rPr>
              <a:t>National output (real GDP)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88946DF-B633-D812-D211-AD3BE584F863}"/>
              </a:ext>
            </a:extLst>
          </p:cNvPr>
          <p:cNvSpPr/>
          <p:nvPr/>
        </p:nvSpPr>
        <p:spPr>
          <a:xfrm rot="-360000">
            <a:off x="717588" y="981966"/>
            <a:ext cx="8769969" cy="2669328"/>
          </a:xfrm>
          <a:custGeom>
            <a:avLst/>
            <a:gdLst>
              <a:gd name="connsiteX0" fmla="*/ 0 w 3782564"/>
              <a:gd name="connsiteY0" fmla="*/ 559359 h 1328978"/>
              <a:gd name="connsiteX1" fmla="*/ 649152 w 3782564"/>
              <a:gd name="connsiteY1" fmla="*/ 92416 h 1328978"/>
              <a:gd name="connsiteX2" fmla="*/ 1810139 w 3782564"/>
              <a:gd name="connsiteY2" fmla="*/ 1328956 h 1328978"/>
              <a:gd name="connsiteX3" fmla="*/ 2983608 w 3782564"/>
              <a:gd name="connsiteY3" fmla="*/ 57827 h 1328978"/>
              <a:gd name="connsiteX4" fmla="*/ 3782565 w 3782564"/>
              <a:gd name="connsiteY4" fmla="*/ 334536 h 132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2564" h="1328978">
                <a:moveTo>
                  <a:pt x="0" y="559359"/>
                </a:moveTo>
                <a:cubicBezTo>
                  <a:pt x="173730" y="261756"/>
                  <a:pt x="347464" y="-35850"/>
                  <a:pt x="649152" y="92416"/>
                </a:cubicBezTo>
                <a:cubicBezTo>
                  <a:pt x="950844" y="220681"/>
                  <a:pt x="1421063" y="1334720"/>
                  <a:pt x="1810139" y="1328956"/>
                </a:cubicBezTo>
                <a:cubicBezTo>
                  <a:pt x="2199214" y="1323189"/>
                  <a:pt x="2654881" y="223565"/>
                  <a:pt x="2983608" y="57827"/>
                </a:cubicBezTo>
                <a:cubicBezTo>
                  <a:pt x="3312335" y="-107911"/>
                  <a:pt x="3547468" y="113313"/>
                  <a:pt x="3782565" y="334536"/>
                </a:cubicBezTo>
              </a:path>
            </a:pathLst>
          </a:custGeom>
          <a:noFill/>
          <a:ln w="41275" cap="flat">
            <a:solidFill>
              <a:srgbClr val="333399"/>
            </a:solidFill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075282A-AF32-E2E0-BCF6-0A335670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142" y="1058298"/>
            <a:ext cx="77104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Peak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210D8B7-588A-2C4F-C389-765D53810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6630" y="275367"/>
            <a:ext cx="77104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Peak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5771704-7C97-52A0-8EE8-C01DC67EE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4011" y="3709664"/>
            <a:ext cx="989182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Trough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244C077-4F22-49CD-D876-77A16F820CF4}"/>
              </a:ext>
            </a:extLst>
          </p:cNvPr>
          <p:cNvSpPr/>
          <p:nvPr/>
        </p:nvSpPr>
        <p:spPr bwMode="auto">
          <a:xfrm>
            <a:off x="7059336" y="2180822"/>
            <a:ext cx="2030132" cy="956345"/>
          </a:xfrm>
          <a:prstGeom prst="roundRect">
            <a:avLst/>
          </a:prstGeom>
          <a:solidFill>
            <a:srgbClr val="FFFFCC"/>
          </a:solidFill>
          <a:ln w="19050" cap="flat" cmpd="sng" algn="ctr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1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Arial" panose="020B0604020202020204" pitchFamily="34" charset="0"/>
              </a:rPr>
              <a:t>Expansion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rgbClr val="660066"/>
                </a:solidFill>
              </a:rPr>
              <a:t>Uncertainty falls Risk premia fall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CA54108-77B8-2B1C-7563-137AF3834341}"/>
              </a:ext>
            </a:extLst>
          </p:cNvPr>
          <p:cNvSpPr/>
          <p:nvPr/>
        </p:nvSpPr>
        <p:spPr bwMode="auto">
          <a:xfrm>
            <a:off x="3670624" y="1463593"/>
            <a:ext cx="2030132" cy="956345"/>
          </a:xfrm>
          <a:prstGeom prst="roundRect">
            <a:avLst/>
          </a:prstGeom>
          <a:solidFill>
            <a:srgbClr val="FFFFCC"/>
          </a:solidFill>
          <a:ln w="19050" cap="flat" cmpd="sng" algn="ctr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1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Arial" panose="020B0604020202020204" pitchFamily="34" charset="0"/>
              </a:rPr>
              <a:t>Slowdown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rgbClr val="660066"/>
                </a:solidFill>
              </a:rPr>
              <a:t>Uncertainty rises Risk premia rise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7C1F6AE-D29C-7369-5C47-86166E91B81E}"/>
              </a:ext>
            </a:extLst>
          </p:cNvPr>
          <p:cNvCxnSpPr/>
          <p:nvPr/>
        </p:nvCxnSpPr>
        <p:spPr bwMode="auto">
          <a:xfrm flipH="1">
            <a:off x="3911410" y="2419938"/>
            <a:ext cx="512601" cy="53294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CECCAD-AC6A-A5B6-47B7-3AC1D17A9240}"/>
              </a:ext>
            </a:extLst>
          </p:cNvPr>
          <p:cNvCxnSpPr/>
          <p:nvPr/>
        </p:nvCxnSpPr>
        <p:spPr bwMode="auto">
          <a:xfrm flipH="1" flipV="1">
            <a:off x="6773923" y="1773828"/>
            <a:ext cx="646327" cy="39816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660066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Static figures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tic figures" id="{233E2782-6633-4F7B-A675-9618276B8A6E}" vid="{B4634AC2-431E-46B8-A6A6-1CA77E3FFD1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 figures</Template>
  <TotalTime>50</TotalTime>
  <Pages>7789364</Pages>
  <Words>28</Words>
  <Application>Microsoft Office PowerPoint</Application>
  <PresentationFormat>A4 Paper (210x297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Static figures</vt:lpstr>
      <vt:lpstr>Figure 1  A business 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John Sloman</dc:creator>
  <cp:keywords/>
  <dc:description/>
  <cp:lastModifiedBy>John Sloman</cp:lastModifiedBy>
  <cp:revision>7689005</cp:revision>
  <dcterms:created xsi:type="dcterms:W3CDTF">1997-10-10T18:07:54Z</dcterms:created>
  <dcterms:modified xsi:type="dcterms:W3CDTF">2024-10-04T09:05:40Z</dcterms:modified>
</cp:coreProperties>
</file>