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058830257837931E-2"/>
          <c:y val="2.2555323961151272E-2"/>
          <c:w val="0.87094470729961415"/>
          <c:h val="0.806628750636977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Median wealth</c:v>
                </c:pt>
              </c:strCache>
            </c:strRef>
          </c:tx>
          <c:spPr>
            <a:solidFill>
              <a:srgbClr val="0066FF"/>
            </a:solidFill>
            <a:ln w="15875">
              <a:solidFill>
                <a:srgbClr val="0000FF"/>
              </a:solidFill>
              <a:prstDash val="solid"/>
            </a:ln>
          </c:spPr>
          <c:invertIfNegative val="0"/>
          <c:dPt>
            <c:idx val="11"/>
            <c:invertIfNegative val="0"/>
            <c:bubble3D val="0"/>
            <c:spPr>
              <a:solidFill>
                <a:srgbClr val="FF0000"/>
              </a:solidFill>
              <a:ln w="15875">
                <a:solidFill>
                  <a:srgbClr val="C00000"/>
                </a:solidFill>
                <a:prstDash val="solid"/>
              </a:ln>
            </c:spPr>
          </c:dPt>
          <c:cat>
            <c:strRef>
              <c:f>Sheet1!$A$2:$A$13</c:f>
              <c:strCache>
                <c:ptCount val="12"/>
                <c:pt idx="0">
                  <c:v>North East</c:v>
                </c:pt>
                <c:pt idx="1">
                  <c:v>North West</c:v>
                </c:pt>
                <c:pt idx="2">
                  <c:v>Yorkshire &amp; the Humber</c:v>
                </c:pt>
                <c:pt idx="3">
                  <c:v>East Midlands</c:v>
                </c:pt>
                <c:pt idx="4">
                  <c:v>West Midlands</c:v>
                </c:pt>
                <c:pt idx="5">
                  <c:v>East of England</c:v>
                </c:pt>
                <c:pt idx="6">
                  <c:v>London</c:v>
                </c:pt>
                <c:pt idx="7">
                  <c:v>South East</c:v>
                </c:pt>
                <c:pt idx="8">
                  <c:v>South West</c:v>
                </c:pt>
                <c:pt idx="9">
                  <c:v>Wales</c:v>
                </c:pt>
                <c:pt idx="10">
                  <c:v>Scotland</c:v>
                </c:pt>
                <c:pt idx="11">
                  <c:v>Great Britain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172900</c:v>
                </c:pt>
                <c:pt idx="1">
                  <c:v>233600</c:v>
                </c:pt>
                <c:pt idx="2">
                  <c:v>212800</c:v>
                </c:pt>
                <c:pt idx="3">
                  <c:v>220300</c:v>
                </c:pt>
                <c:pt idx="4">
                  <c:v>223000</c:v>
                </c:pt>
                <c:pt idx="5">
                  <c:v>348800</c:v>
                </c:pt>
                <c:pt idx="6">
                  <c:v>356400</c:v>
                </c:pt>
                <c:pt idx="7">
                  <c:v>445900</c:v>
                </c:pt>
                <c:pt idx="8">
                  <c:v>372600</c:v>
                </c:pt>
                <c:pt idx="9">
                  <c:v>253200</c:v>
                </c:pt>
                <c:pt idx="10">
                  <c:v>233400</c:v>
                </c:pt>
                <c:pt idx="11">
                  <c:v>286600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A2-4C93-A72D-5A4C00085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237229000"/>
        <c:axId val="1"/>
      </c:barChart>
      <c:catAx>
        <c:axId val="237229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/>
            </a:pPr>
            <a:endParaRPr lang="en-US"/>
          </a:p>
        </c:txPr>
        <c:crossAx val="1"/>
        <c:crossesAt val="-10"/>
        <c:auto val="0"/>
        <c:lblAlgn val="ctr"/>
        <c:lblOffset val="100"/>
        <c:tickLblSkip val="1"/>
        <c:noMultiLvlLbl val="0"/>
      </c:catAx>
      <c:valAx>
        <c:axId val="1"/>
        <c:scaling>
          <c:orientation val="minMax"/>
          <c:max val="450000"/>
          <c:min val="0"/>
        </c:scaling>
        <c:delete val="0"/>
        <c:axPos val="l"/>
        <c:majorGridlines>
          <c:spPr>
            <a:ln w="1321">
              <a:solidFill>
                <a:srgbClr val="C0C0C0"/>
              </a:solidFill>
              <a:prstDash val="solid"/>
            </a:ln>
          </c:spPr>
        </c:majorGridlines>
        <c:numFmt formatCode="&quot;£&quot;#,##0" sourceLinked="0"/>
        <c:majorTickMark val="none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900"/>
            </a:pPr>
            <a:endParaRPr lang="en-US"/>
          </a:p>
        </c:txPr>
        <c:crossAx val="237229000"/>
        <c:crosses val="autoZero"/>
        <c:crossBetween val="between"/>
        <c:minorUnit val="0.5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167EC-FC50-48C8-9D26-2C6D0FEF92F3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FDD19-0C53-4822-AC1A-AEE01567C1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552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>
            <a:extLst>
              <a:ext uri="{FF2B5EF4-FFF2-40B4-BE49-F238E27FC236}">
                <a16:creationId xmlns:a16="http://schemas.microsoft.com/office/drawing/2014/main" id="{7317AF1E-6904-4265-9F6C-7647D94EE9E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F0E98F-F387-477C-A3A5-AE3ADBF356A4}" type="slidenum">
              <a:rPr kumimoji="0" lang="en-GB" altLang="en-US" sz="10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7620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0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5DACBAA-CD55-4438-B7C2-0704EBE1D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5D4A0F1-F41F-4AAA-BA32-52A88A25D3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600" y="750888"/>
            <a:ext cx="6594475" cy="3709987"/>
          </a:xfrm>
          <a:ln cap="flat"/>
        </p:spPr>
      </p:sp>
    </p:spTree>
    <p:extLst>
      <p:ext uri="{BB962C8B-B14F-4D97-AF65-F5344CB8AC3E}">
        <p14:creationId xmlns:p14="http://schemas.microsoft.com/office/powerpoint/2010/main" val="2716319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35AB2-A80B-402E-8B85-EFC7826FE0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4B0D6A-F40A-4879-9FC9-85E8CF677F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B93FB-E9DB-460B-8390-32BA86CE6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2A452-5461-4A17-ABA7-3E193F29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6C61F-B48B-424F-9635-A152C033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1B71C-2A42-48AB-AB9C-9C0B4FB35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55328-FB72-443B-8BC4-85897160A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C4E35-6A66-419C-98E1-B564C7E56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FA743-BA40-4468-9695-A6C045B9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79898-93E8-4C61-94AA-984685E3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72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BC22E4-4BC7-426E-9527-3A1F36049D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8B3F1-05F2-44F9-B021-C81B2A892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682E6-4996-4180-A1EF-51DEC7DB1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C6B58-8CBE-4BB4-A14F-B5EFE1628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33843-86A7-449D-B95E-6FF40DA41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70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9A81-C27D-4BD7-BFC5-F4E705FD2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8836F-2399-4D94-9B3D-657F5E9DF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160C5-3A6E-405A-8054-24EFD1965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9E44A-946B-441D-81AD-26D7C50B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DF699-9CF5-46B3-A615-BBDA7738F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7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E6FCD-E08E-4E88-A2C6-77AA04C2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A8BDD-3754-4C30-837B-EF5C5CC05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77690-DBE5-48D5-97D5-417E4190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30204-A041-4D67-8E5C-7B5F7974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3847D-59D6-4B0A-B3CA-D12161C2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78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91BF8-D16E-4CF9-9243-25ABC5AF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576DA-5592-4B0F-BB64-B12ED6DEA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7C8D38-CB63-4779-BEA6-547590206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D4B90-58EF-4223-864E-7B2D23466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349A51-7DA5-45E5-911E-2F13D6DB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551F8-928C-403B-B4CB-F3BEF707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19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5C41F-72CE-42A7-ACD5-2C57E011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F1163-C63E-4D6B-82D8-F8EF9F54C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48C86-F6ED-4C2A-A368-4924BF410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9E1CE-B100-49E9-ACB1-33B05D8B3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8005A-9CA1-48BE-B6AE-C0D0A1B293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6D0C8A-8CD9-4AE3-ADB3-7B9E9496F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54F336-F6DA-4E49-9403-B2D138A4D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2578C8-C01A-4A19-B536-42659492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0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0086E-EAD9-48BB-8AA2-246A93AD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CA602-B21F-4DB4-839B-B7356ABFE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8C374-F818-4EFE-A17D-FC0BB6681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BF80EE-C402-4218-B5D4-B8F25F1A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40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8E29E-09AF-4006-9133-B52104137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3FB97F-96A9-46AC-B95A-3F9F0798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2C36E-3B64-4956-86D1-5ECF5ECE1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118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0135-E5B5-483F-A475-3F8B94BC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615BA-1B97-4891-9A8A-841B2B0DA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3B287-6FB9-4F0C-B308-9981AFB7B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16B11-E50A-424F-8DDB-1509F5B72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82025-6952-4005-9FD6-2EA809898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5E5D2-3BFE-4684-8625-7A2DA622E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9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9ABF5-BBA1-4885-91F8-1E9B97650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29217-74F5-48A2-8579-9A6F7C1482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65634-B2B7-4E64-B7A8-64487FB01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8F249-2137-4865-9791-5DFFF07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E1BB8B-0394-4CFA-B702-4AFAFF81A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D488D-9251-4551-B564-E61F0BD5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13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FBB733-FAC9-48A4-A777-FEBBA905D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24FBD-593A-4DC9-864E-43031754A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78B9D-468B-472B-B7F2-B90B61153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2A63F-57F9-471F-AA68-D8E720F65BF6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433E9-6637-4751-9326-F58884529A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DC1A7-4157-468E-89B7-D5E990D11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3057A-DEF6-4593-A3C7-BA2ACDE67E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32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peoplepopulationandcommunity/personalandhouseholdfinances/incomeandwealth/bulletins/totalwealthingreatbritain/lates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3B09CBC9-D3D7-42BB-B27E-F0042E7D2F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73339"/>
              </p:ext>
            </p:extLst>
          </p:nvPr>
        </p:nvGraphicFramePr>
        <p:xfrm>
          <a:off x="222380" y="65314"/>
          <a:ext cx="11747240" cy="5975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6">
            <a:extLst>
              <a:ext uri="{FF2B5EF4-FFF2-40B4-BE49-F238E27FC236}">
                <a16:creationId xmlns:a16="http://schemas.microsoft.com/office/drawing/2014/main" id="{5C899FA5-E2B2-4043-8A95-5A6710B55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072" y="639147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Average </a:t>
            </a: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wealth of household by region/nation, 2016-18</a:t>
            </a:r>
          </a:p>
        </p:txBody>
      </p:sp>
      <p:sp>
        <p:nvSpPr>
          <p:cNvPr id="22" name="Text Box 7">
            <a:extLst>
              <a:ext uri="{FF2B5EF4-FFF2-40B4-BE49-F238E27FC236}">
                <a16:creationId xmlns:a16="http://schemas.microsoft.com/office/drawing/2014/main" id="{6015B914-CF6F-43A3-BFC9-2353428BD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87" y="5809966"/>
            <a:ext cx="112691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 Median wealth, April 2016 to March 2018 </a:t>
            </a:r>
          </a:p>
          <a:p>
            <a:pPr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Based on data in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Total Wealth: Wealth in Great Britain: April 2016 to March 2018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(National Statistics, 5 December 2019)</a:t>
            </a:r>
          </a:p>
        </p:txBody>
      </p:sp>
    </p:spTree>
    <p:extLst>
      <p:ext uri="{BB962C8B-B14F-4D97-AF65-F5344CB8AC3E}">
        <p14:creationId xmlns:p14="http://schemas.microsoft.com/office/powerpoint/2010/main" val="104615441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7</cp:revision>
  <dcterms:created xsi:type="dcterms:W3CDTF">2020-04-17T10:07:55Z</dcterms:created>
  <dcterms:modified xsi:type="dcterms:W3CDTF">2020-04-17T10:41:13Z</dcterms:modified>
</cp:coreProperties>
</file>