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4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813534177792994"/>
          <c:y val="9.3830003724641158E-3"/>
          <c:w val="0.57526408383734651"/>
          <c:h val="0.908434324800657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April 2016 to March 2018</c:v>
                </c:pt>
              </c:strCache>
            </c:strRef>
          </c:tx>
          <c:spPr>
            <a:solidFill>
              <a:srgbClr val="0066FF"/>
            </a:solidFill>
            <a:ln w="6350">
              <a:solidFill>
                <a:schemeClr val="accent1">
                  <a:lumMod val="50000"/>
                </a:schemeClr>
              </a:solidFill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Total Wealth</c:v>
                </c:pt>
                <c:pt idx="1">
                  <c:v>Private Pension Wealth</c:v>
                </c:pt>
                <c:pt idx="2">
                  <c:v>Property Wealth (net)</c:v>
                </c:pt>
                <c:pt idx="3">
                  <c:v>Financial Wealth (net)</c:v>
                </c:pt>
                <c:pt idx="4">
                  <c:v>Physical Wealth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0.63</c:v>
                </c:pt>
                <c:pt idx="1">
                  <c:v>0.72</c:v>
                </c:pt>
                <c:pt idx="2">
                  <c:v>0.66</c:v>
                </c:pt>
                <c:pt idx="3">
                  <c:v>0.91</c:v>
                </c:pt>
                <c:pt idx="4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E8-4D3B-A630-D672D88533C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April 2014 to March 2016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6350">
              <a:solidFill>
                <a:schemeClr val="accent2">
                  <a:lumMod val="50000"/>
                </a:schemeClr>
              </a:solidFill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Total Wealth</c:v>
                </c:pt>
                <c:pt idx="1">
                  <c:v>Private Pension Wealth</c:v>
                </c:pt>
                <c:pt idx="2">
                  <c:v>Property Wealth (net)</c:v>
                </c:pt>
                <c:pt idx="3">
                  <c:v>Financial Wealth (net)</c:v>
                </c:pt>
                <c:pt idx="4">
                  <c:v>Physical Wealth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0.63</c:v>
                </c:pt>
                <c:pt idx="1">
                  <c:v>0.72</c:v>
                </c:pt>
                <c:pt idx="2">
                  <c:v>0.66</c:v>
                </c:pt>
                <c:pt idx="3">
                  <c:v>0.91</c:v>
                </c:pt>
                <c:pt idx="4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E8-4D3B-A630-D672D88533C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July 2012 to June 2014</c:v>
                </c:pt>
              </c:strCache>
            </c:strRef>
          </c:tx>
          <c:spPr>
            <a:solidFill>
              <a:schemeClr val="accent3"/>
            </a:solidFill>
            <a:ln w="6350">
              <a:solidFill>
                <a:schemeClr val="bg2">
                  <a:lumMod val="75000"/>
                </a:schemeClr>
              </a:solidFill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Total Wealth</c:v>
                </c:pt>
                <c:pt idx="1">
                  <c:v>Private Pension Wealth</c:v>
                </c:pt>
                <c:pt idx="2">
                  <c:v>Property Wealth (net)</c:v>
                </c:pt>
                <c:pt idx="3">
                  <c:v>Financial Wealth (net)</c:v>
                </c:pt>
                <c:pt idx="4">
                  <c:v>Physical Wealth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0.63</c:v>
                </c:pt>
                <c:pt idx="1">
                  <c:v>0.73</c:v>
                </c:pt>
                <c:pt idx="2">
                  <c:v>0.66</c:v>
                </c:pt>
                <c:pt idx="3">
                  <c:v>0.91</c:v>
                </c:pt>
                <c:pt idx="4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DF-48E8-B554-E6712160AB7A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July 2010 to June 2012</c:v>
                </c:pt>
              </c:strCache>
            </c:strRef>
          </c:tx>
          <c:spPr>
            <a:solidFill>
              <a:schemeClr val="accent4"/>
            </a:solidFill>
            <a:ln w="6350">
              <a:solidFill>
                <a:schemeClr val="accent4">
                  <a:lumMod val="75000"/>
                </a:schemeClr>
              </a:solidFill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Total Wealth</c:v>
                </c:pt>
                <c:pt idx="1">
                  <c:v>Private Pension Wealth</c:v>
                </c:pt>
                <c:pt idx="2">
                  <c:v>Property Wealth (net)</c:v>
                </c:pt>
                <c:pt idx="3">
                  <c:v>Financial Wealth (net)</c:v>
                </c:pt>
                <c:pt idx="4">
                  <c:v>Physical Wealth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0.61</c:v>
                </c:pt>
                <c:pt idx="1">
                  <c:v>0.73</c:v>
                </c:pt>
                <c:pt idx="2">
                  <c:v>0.64</c:v>
                </c:pt>
                <c:pt idx="3">
                  <c:v>0.92</c:v>
                </c:pt>
                <c:pt idx="4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DF-48E8-B554-E6712160AB7A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July 2008 to June 2010</c:v>
                </c:pt>
              </c:strCache>
            </c:strRef>
          </c:tx>
          <c:spPr>
            <a:solidFill>
              <a:srgbClr val="CC00FF"/>
            </a:solidFill>
            <a:ln w="6350">
              <a:solidFill>
                <a:srgbClr val="7030A0"/>
              </a:solidFill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Total Wealth</c:v>
                </c:pt>
                <c:pt idx="1">
                  <c:v>Private Pension Wealth</c:v>
                </c:pt>
                <c:pt idx="2">
                  <c:v>Property Wealth (net)</c:v>
                </c:pt>
                <c:pt idx="3">
                  <c:v>Financial Wealth (net)</c:v>
                </c:pt>
                <c:pt idx="4">
                  <c:v>Physical Wealth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0.61</c:v>
                </c:pt>
                <c:pt idx="1">
                  <c:v>0.76</c:v>
                </c:pt>
                <c:pt idx="2">
                  <c:v>0.63</c:v>
                </c:pt>
                <c:pt idx="3">
                  <c:v>0.89</c:v>
                </c:pt>
                <c:pt idx="4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DF-48E8-B554-E6712160AB7A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July 2006 to June 2008</c:v>
                </c:pt>
              </c:strCache>
            </c:strRef>
          </c:tx>
          <c:spPr>
            <a:solidFill>
              <a:srgbClr val="FF0000"/>
            </a:solidFill>
            <a:ln w="6350">
              <a:solidFill>
                <a:srgbClr val="C00000"/>
              </a:solidFill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Total Wealth</c:v>
                </c:pt>
                <c:pt idx="1">
                  <c:v>Private Pension Wealth</c:v>
                </c:pt>
                <c:pt idx="2">
                  <c:v>Property Wealth (net)</c:v>
                </c:pt>
                <c:pt idx="3">
                  <c:v>Financial Wealth (net)</c:v>
                </c:pt>
                <c:pt idx="4">
                  <c:v>Physical Wealth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0.61</c:v>
                </c:pt>
                <c:pt idx="1">
                  <c:v>0.77</c:v>
                </c:pt>
                <c:pt idx="2">
                  <c:v>0.62</c:v>
                </c:pt>
                <c:pt idx="3">
                  <c:v>0.89</c:v>
                </c:pt>
                <c:pt idx="4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DF-48E8-B554-E6712160AB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7973592"/>
        <c:axId val="657982120"/>
      </c:barChart>
      <c:catAx>
        <c:axId val="657973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57982120"/>
        <c:crosses val="autoZero"/>
        <c:auto val="1"/>
        <c:lblAlgn val="ctr"/>
        <c:lblOffset val="100"/>
        <c:tickMarkSkip val="1"/>
        <c:noMultiLvlLbl val="0"/>
      </c:catAx>
      <c:valAx>
        <c:axId val="6579821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57973592"/>
        <c:crosses val="autoZero"/>
        <c:crossBetween val="between"/>
      </c:valAx>
      <c:spPr>
        <a:noFill/>
        <a:ln>
          <a:solidFill>
            <a:schemeClr val="bg1">
              <a:lumMod val="75000"/>
            </a:schemeClr>
          </a:solidFill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7030A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7444288556511226"/>
          <c:y val="0.22980296684014326"/>
          <c:w val="0.25509926932140309"/>
          <c:h val="0.46422427755504575"/>
        </c:manualLayout>
      </c:layout>
      <c:overlay val="0"/>
      <c:spPr>
        <a:solidFill>
          <a:schemeClr val="accent4">
            <a:lumMod val="20000"/>
            <a:lumOff val="80000"/>
          </a:schemeClr>
        </a:solidFill>
        <a:ln w="12700">
          <a:solidFill>
            <a:schemeClr val="bg1">
              <a:lumMod val="75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12700">
      <a:solidFill>
        <a:schemeClr val="bg1">
          <a:lumMod val="8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61791-BB45-4327-89C7-F376BEBAE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F17837-9089-4722-8E3A-773D5FAEC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80254-DF18-4130-A2C7-EC16F225B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30C0-8EFF-4CF3-8ECE-875632D8B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7A608-F236-4355-8094-5F98B4DFC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876FC-7A4C-4365-A258-10B6F4D9A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7B8C-8BA2-4B88-A41B-8D92268DC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05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371A1-49BB-45EA-B105-14E628035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26BE4B-4C60-4071-AF3E-606E2111A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361A6-F3E0-4651-94EE-D6BCE04D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30C0-8EFF-4CF3-8ECE-875632D8B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FA1D5-4EB3-4EAE-8660-4096181BA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3B5FC-5226-40C7-99D0-254A2442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7B8C-8BA2-4B88-A41B-8D92268DC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908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477153-AFE8-4A6F-90C5-8D260EB366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87A9F6-0702-4E5D-A27A-C6BEB4A6D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0C519-8ED7-4C4F-8F18-4500F2E40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30C0-8EFF-4CF3-8ECE-875632D8B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4EB87-C580-42F9-B30E-0B154838C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35A39-3205-4878-93D0-CFA43B5F6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7B8C-8BA2-4B88-A41B-8D92268DC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891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57C99-6525-4D9A-A832-BCFEF4FE4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1FD10-EE72-47B5-B2A0-AB96D8061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A21D4-FFB9-4825-934F-1A91185D0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30C0-8EFF-4CF3-8ECE-875632D8B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FD6E2-C1BF-4B12-AB30-48C06ED5E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31841-A347-44D0-8C20-F97DE29E8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7B8C-8BA2-4B88-A41B-8D92268DC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03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B2C74-A706-47F1-8488-C3151D87D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C6971B-8552-433E-A63C-F6110679B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275AB-A786-43E7-8201-55D130DFC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30C0-8EFF-4CF3-8ECE-875632D8B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AC7B3-98E9-465C-B446-1A5549FAA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C8CEF-2D22-4F3A-A260-7451CD8A9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7B8C-8BA2-4B88-A41B-8D92268DC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352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F0C99-DC27-4E3D-8BED-0866CAAD6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858AD-75F1-4E2F-B74B-D3E2BC19D4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24352-8E00-4910-827D-53E7684F74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AABAB5-7A4D-4B4D-934E-04698C49B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30C0-8EFF-4CF3-8ECE-875632D8B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3DA69-C082-421C-9287-E44AB7000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B375F5-8C36-4450-92DB-51B227272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7B8C-8BA2-4B88-A41B-8D92268DC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8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4568D-606E-42BE-B323-E29EC73F8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64B39-4F40-41C7-9976-3BF8F2CB1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8C0C6-09EB-4E7E-A6A3-8F1E61370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23F8E-0AB8-4190-88B7-B6DCDF6DE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7B59BA-A0DA-4E1F-8411-82A91E2A06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A68530-DD2B-4C63-BAF1-4F7E9C087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30C0-8EFF-4CF3-8ECE-875632D8B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647881-B36A-4967-B2EE-A7330663E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4B1842-8655-4E57-B99E-93822280C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7B8C-8BA2-4B88-A41B-8D92268DC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19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01117-3E8C-4B75-A190-14D697A83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12C0A2-80F9-4C81-B1C0-DADA79BA1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30C0-8EFF-4CF3-8ECE-875632D8B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BAD467-834F-4141-95CE-C2C86AEFD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9F88C5-4AB7-45F2-931D-D6376136F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7B8C-8BA2-4B88-A41B-8D92268DC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22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577538-8E30-4EFE-8609-58F1BD705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30C0-8EFF-4CF3-8ECE-875632D8B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92F08C-8839-4464-AEBA-CD0460C1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3E291-E26E-428D-86DE-E493C607F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7B8C-8BA2-4B88-A41B-8D92268DC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4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1A04C-7F70-4167-8AB2-793C3CE8F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3524E-6E99-4EB2-B3AF-65F34E9C3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2F7DCA-A555-478D-A0B4-7EA2A8FEA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97837-71BE-443B-96B4-850669414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30C0-8EFF-4CF3-8ECE-875632D8B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40316-BEDF-489F-87C7-713FD934E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9CEA5-6B8F-4CD4-982E-88E1DE945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7B8C-8BA2-4B88-A41B-8D92268DC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25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E3573-2096-41C5-915C-E5D479CBE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121D57-E5A3-4FC8-9E22-ECBED0AB51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6768A4-F0BB-4DE6-9775-1ADB52E06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5BFC32-CC4F-4A8B-A9A9-FE65F8853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30C0-8EFF-4CF3-8ECE-875632D8B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D7A608-88CB-45D7-B224-AA1D1336A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B19A35-DF26-436F-8F85-1FC1582EC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7B8C-8BA2-4B88-A41B-8D92268DC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41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611955-DC1E-4A6B-B2FA-8D574E561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ED8DD7-1BDE-4C1E-AA86-EBE4791C0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403BD-84E1-459C-BA12-9DEC20B22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C30C0-8EFF-4CF3-8ECE-875632D8B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C0B49-14BB-4475-80C3-883F8B9A74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09708-E6A7-4082-8305-E9832FF1AC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87B8C-8BA2-4B88-A41B-8D92268DC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734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peoplepopulationandcommunity/personalandhouseholdfinances/incomeandwealth/bulletins/totalwealthingreatbritain/lates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3D606AD-6196-4F6D-B525-16CA613C7AFC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07126751"/>
              </p:ext>
            </p:extLst>
          </p:nvPr>
        </p:nvGraphicFramePr>
        <p:xfrm>
          <a:off x="269224" y="157500"/>
          <a:ext cx="11559987" cy="5765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75C9B0D-F140-407A-8695-71D4BAA35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25" y="6311734"/>
            <a:ext cx="10922000" cy="46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9" rIns="92075" bIns="46039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Gini coefficients for aggregate wealth and its components</a:t>
            </a: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19BF52A8-E3B1-48E9-BA4A-A14C6BB37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87" y="6034735"/>
            <a:ext cx="114664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Based on data in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Total Wealth: Wealth in Great Britain: April 2016 to March 2018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(National Statistics, 5 December 2019)</a:t>
            </a:r>
          </a:p>
        </p:txBody>
      </p:sp>
    </p:spTree>
    <p:extLst>
      <p:ext uri="{BB962C8B-B14F-4D97-AF65-F5344CB8AC3E}">
        <p14:creationId xmlns:p14="http://schemas.microsoft.com/office/powerpoint/2010/main" val="715672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4</cp:revision>
  <dcterms:created xsi:type="dcterms:W3CDTF">2020-04-16T16:49:38Z</dcterms:created>
  <dcterms:modified xsi:type="dcterms:W3CDTF">2020-04-16T16:53:10Z</dcterms:modified>
</cp:coreProperties>
</file>