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74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674745782114607"/>
          <c:y val="4.2244902491344244E-2"/>
          <c:w val="0.86010703522846421"/>
          <c:h val="0.7952522955357892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Diposable income</c:v>
                </c:pt>
              </c:strCache>
            </c:strRef>
          </c:tx>
          <c:spPr>
            <a:ln w="25400">
              <a:solidFill>
                <a:srgbClr val="1D2FBE"/>
              </a:solidFill>
              <a:prstDash val="solid"/>
            </a:ln>
          </c:spPr>
          <c:marker>
            <c:symbol val="none"/>
          </c:marker>
          <c:cat>
            <c:numRef>
              <c:f>Sheet1!$A$2:$A$12</c:f>
              <c:numCache>
                <c:formatCode>0</c:formatCode>
                <c:ptCount val="1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</c:numCache>
            </c:numRef>
          </c:cat>
          <c:val>
            <c:numRef>
              <c:f>Sheet1!$B$2:$B$12</c:f>
              <c:numCache>
                <c:formatCode>0.00</c:formatCode>
                <c:ptCount val="11"/>
                <c:pt idx="0">
                  <c:v>0</c:v>
                </c:pt>
                <c:pt idx="1">
                  <c:v>2.8483372441924462</c:v>
                </c:pt>
                <c:pt idx="2">
                  <c:v>7.4102045912863215</c:v>
                </c:pt>
                <c:pt idx="3">
                  <c:v>13.185964458220059</c:v>
                </c:pt>
                <c:pt idx="4">
                  <c:v>19.779728651249961</c:v>
                </c:pt>
                <c:pt idx="5">
                  <c:v>27.773069749047274</c:v>
                </c:pt>
                <c:pt idx="6">
                  <c:v>36.404074225007534</c:v>
                </c:pt>
                <c:pt idx="7">
                  <c:v>46.520324648658232</c:v>
                </c:pt>
                <c:pt idx="8">
                  <c:v>57.821755249978992</c:v>
                </c:pt>
                <c:pt idx="9">
                  <c:v>71.464874061242853</c:v>
                </c:pt>
                <c:pt idx="10">
                  <c:v>100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8A21-49B6-8487-9E4582EDCC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Wealth</c:v>
                </c:pt>
              </c:strCache>
            </c:strRef>
          </c:tx>
          <c:spPr>
            <a:ln w="25400">
              <a:solidFill>
                <a:srgbClr val="00B050"/>
              </a:solidFill>
              <a:prstDash val="solid"/>
            </a:ln>
          </c:spPr>
          <c:marker>
            <c:symbol val="none"/>
          </c:marker>
          <c:cat>
            <c:numRef>
              <c:f>Sheet1!$A$2:$A$12</c:f>
              <c:numCache>
                <c:formatCode>0</c:formatCode>
                <c:ptCount val="1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</c:numCache>
            </c:numRef>
          </c:cat>
          <c:val>
            <c:numRef>
              <c:f>Sheet1!$C$2:$C$12</c:f>
              <c:numCache>
                <c:formatCode>0.00</c:formatCode>
                <c:ptCount val="11"/>
                <c:pt idx="0">
                  <c:v>0</c:v>
                </c:pt>
                <c:pt idx="1">
                  <c:v>7.0000000000000007E-2</c:v>
                </c:pt>
                <c:pt idx="2">
                  <c:v>0.53</c:v>
                </c:pt>
                <c:pt idx="3">
                  <c:v>1.78</c:v>
                </c:pt>
                <c:pt idx="4">
                  <c:v>4.32</c:v>
                </c:pt>
                <c:pt idx="5">
                  <c:v>8.48</c:v>
                </c:pt>
                <c:pt idx="6">
                  <c:v>14.64</c:v>
                </c:pt>
                <c:pt idx="7">
                  <c:v>23.53</c:v>
                </c:pt>
                <c:pt idx="8">
                  <c:v>36.21</c:v>
                </c:pt>
                <c:pt idx="9">
                  <c:v>55.42</c:v>
                </c:pt>
                <c:pt idx="10">
                  <c:v>100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8A21-49B6-8487-9E4582EDCC4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Equality</c:v>
                </c:pt>
              </c:strCache>
            </c:strRef>
          </c:tx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Sheet1!$A$2:$A$12</c:f>
              <c:numCache>
                <c:formatCode>0</c:formatCode>
                <c:ptCount val="1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</c:numCache>
            </c:numRef>
          </c:cat>
          <c:val>
            <c:numRef>
              <c:f>Sheet1!$D$2:$D$12</c:f>
              <c:numCache>
                <c:formatCode>0.00</c:formatCode>
                <c:ptCount val="1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0F-455D-9210-87FA93C1F7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37229000"/>
        <c:axId val="1"/>
      </c:lineChart>
      <c:catAx>
        <c:axId val="2372290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1900" dirty="0"/>
                  <a:t>Cumulative percentage of households</a:t>
                </a:r>
              </a:p>
            </c:rich>
          </c:tx>
          <c:layout>
            <c:manualLayout>
              <c:xMode val="edge"/>
              <c:yMode val="edge"/>
              <c:x val="0.31867245204466399"/>
              <c:y val="0.91627115185894847"/>
            </c:manualLayout>
          </c:layout>
          <c:overlay val="0"/>
          <c:spPr>
            <a:noFill/>
            <a:ln w="10563">
              <a:noFill/>
            </a:ln>
          </c:spPr>
        </c:title>
        <c:numFmt formatCode="0" sourceLinked="1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1"/>
        <c:crossesAt val="-10"/>
        <c:auto val="0"/>
        <c:lblAlgn val="ctr"/>
        <c:lblOffset val="100"/>
        <c:tickLblSkip val="2"/>
        <c:tickMarkSkip val="1"/>
        <c:noMultiLvlLbl val="0"/>
      </c:catAx>
      <c:valAx>
        <c:axId val="1"/>
        <c:scaling>
          <c:orientation val="minMax"/>
          <c:max val="100"/>
          <c:min val="0"/>
        </c:scaling>
        <c:delete val="0"/>
        <c:axPos val="l"/>
        <c:majorGridlines>
          <c:spPr>
            <a:ln w="1321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1900" dirty="0"/>
                  <a:t>Cumulative percentage of </a:t>
                </a:r>
              </a:p>
              <a:p>
                <a:pPr>
                  <a:defRPr sz="1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1900" dirty="0"/>
                  <a:t>income or wealth</a:t>
                </a:r>
              </a:p>
            </c:rich>
          </c:tx>
          <c:layout>
            <c:manualLayout>
              <c:xMode val="edge"/>
              <c:yMode val="edge"/>
              <c:x val="5.8467128832055153E-5"/>
              <c:y val="0.23859536319467239"/>
            </c:manualLayout>
          </c:layout>
          <c:overlay val="0"/>
          <c:spPr>
            <a:noFill/>
            <a:ln w="10563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37229000"/>
        <c:crosses val="autoZero"/>
        <c:crossBetween val="midCat"/>
        <c:majorUnit val="10"/>
        <c:minorUnit val="0.5"/>
      </c:valAx>
      <c:spPr>
        <a:noFill/>
        <a:ln w="6350">
          <a:solidFill>
            <a:schemeClr val="tx1"/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0.53771</cdr:x>
      <cdr:y>0.61727</cdr:y>
    </cdr:from>
    <cdr:to>
      <cdr:x>0.53771</cdr:x>
      <cdr:y>0.84151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CA874564-A545-4B8B-ACBD-7D05B6472E04}"/>
            </a:ext>
          </a:extLst>
        </cdr:cNvPr>
        <cdr:cNvCxnSpPr/>
      </cdr:nvCxnSpPr>
      <cdr:spPr>
        <a:xfrm xmlns:a="http://schemas.openxmlformats.org/drawingml/2006/main">
          <a:off x="6125086" y="3557821"/>
          <a:ext cx="0" cy="1292474"/>
        </a:xfrm>
        <a:prstGeom xmlns:a="http://schemas.openxmlformats.org/drawingml/2006/main" prst="line">
          <a:avLst/>
        </a:prstGeom>
        <a:ln xmlns:a="http://schemas.openxmlformats.org/drawingml/2006/main" w="15875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0.10391</cdr:x>
      <cdr:y>0.61727</cdr:y>
    </cdr:from>
    <cdr:to>
      <cdr:x>0.53297</cdr:x>
      <cdr:y>0.61727</cdr:y>
    </cdr:to>
    <cdr:cxnSp macro="">
      <cdr:nvCxnSpPr>
        <cdr:cNvPr id="5" name="Straight Connector 4">
          <a:extLst xmlns:a="http://schemas.openxmlformats.org/drawingml/2006/main">
            <a:ext uri="{FF2B5EF4-FFF2-40B4-BE49-F238E27FC236}">
              <a16:creationId xmlns:a16="http://schemas.microsoft.com/office/drawing/2014/main" id="{12501EB4-CE93-46CF-9750-F909F3E97342}"/>
            </a:ext>
          </a:extLst>
        </cdr:cNvPr>
        <cdr:cNvCxnSpPr/>
      </cdr:nvCxnSpPr>
      <cdr:spPr>
        <a:xfrm xmlns:a="http://schemas.openxmlformats.org/drawingml/2006/main" flipH="1">
          <a:off x="1183602" y="3557821"/>
          <a:ext cx="4887485" cy="0"/>
        </a:xfrm>
        <a:prstGeom xmlns:a="http://schemas.openxmlformats.org/drawingml/2006/main" prst="line">
          <a:avLst/>
        </a:prstGeom>
        <a:ln xmlns:a="http://schemas.openxmlformats.org/drawingml/2006/main" w="15875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0.10391</cdr:x>
      <cdr:y>0.56041</cdr:y>
    </cdr:from>
    <cdr:to>
      <cdr:x>0.19028</cdr:x>
      <cdr:y>0.61774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2B6EFFFD-09CF-40A9-ABBE-443141C423E1}"/>
            </a:ext>
          </a:extLst>
        </cdr:cNvPr>
        <cdr:cNvSpPr txBox="1"/>
      </cdr:nvSpPr>
      <cdr:spPr>
        <a:xfrm xmlns:a="http://schemas.openxmlformats.org/drawingml/2006/main">
          <a:off x="1183602" y="3230064"/>
          <a:ext cx="983842" cy="3304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20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rPr>
            <a:t>27.8%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1A224-0713-4FC5-9665-D51F452B3F60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78523-4839-4D48-B886-558C2576E0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663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>
            <a:extLst>
              <a:ext uri="{FF2B5EF4-FFF2-40B4-BE49-F238E27FC236}">
                <a16:creationId xmlns:a16="http://schemas.microsoft.com/office/drawing/2014/main" id="{7317AF1E-6904-4265-9F6C-7647D94EE9E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9F0E98F-F387-477C-A3A5-AE3ADBF356A4}" type="slidenum">
              <a:rPr kumimoji="0" lang="en-GB" altLang="en-US" sz="1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7620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0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05DACBAA-CD55-4438-B7C2-0704EBE1D2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05D4A0F1-F41F-4AAA-BA32-52A88A25D3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600" y="750888"/>
            <a:ext cx="6594475" cy="3709987"/>
          </a:xfrm>
          <a:ln cap="flat"/>
        </p:spPr>
      </p:sp>
    </p:spTree>
    <p:extLst>
      <p:ext uri="{BB962C8B-B14F-4D97-AF65-F5344CB8AC3E}">
        <p14:creationId xmlns:p14="http://schemas.microsoft.com/office/powerpoint/2010/main" val="3409992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B451D-DE20-464D-BC43-ED31359C26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B604F9-2DE5-410F-AC5F-8F6FFAF68F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3EB15-F795-44DF-B851-7B65B195E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2D9E-492E-48B2-8EF6-46C1B3E55E5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20BE1-0598-4524-A048-134D76B5B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A14D8-A319-468A-843B-0FEC07CF4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817D-1F01-4B24-98D8-88E5D4953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05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1B778-CF02-41B5-B634-8007FA96B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92E555-E458-47B7-BCC1-36774E9FBA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A9F1D-2315-4951-8B50-1F00DC2BE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2D9E-492E-48B2-8EF6-46C1B3E55E5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CDE24-5F68-4B96-B8DC-31E4BB212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E38E6-3176-47F4-9483-376257945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817D-1F01-4B24-98D8-88E5D4953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722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CA7219-A8BD-4778-A6E9-DAEF6B0F3A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488F20-6095-4C68-86A5-B8EE0BD73D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B0599-8ED0-4A68-8F7C-456C3992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2D9E-492E-48B2-8EF6-46C1B3E55E5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F2D8F-A249-446F-A78D-B8E5A530F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A4D670-AD57-49A5-99EF-7B189F560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817D-1F01-4B24-98D8-88E5D4953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804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67E58-14C3-46D2-B606-C3C5EFAEA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1F268-F0BF-44F5-A2E0-50EB73997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1CC44-D7B4-4230-B53D-3402A4B23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2D9E-492E-48B2-8EF6-46C1B3E55E5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DFC75-24E5-4069-AF52-5E8EE265D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4D682-F214-494B-9B2B-887502CEE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817D-1F01-4B24-98D8-88E5D4953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716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B7E7C-40FA-45CD-B529-1C6D7CE16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CA870C-05A3-4C7C-A9D3-A65BB1A70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07D3F-F2A8-4A1B-A3D5-9D534B0BF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2D9E-492E-48B2-8EF6-46C1B3E55E5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8EDCC-BFCC-4241-90AC-2832B8FDC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DBD17-5387-476B-AB20-4D2E568FC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817D-1F01-4B24-98D8-88E5D4953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824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80A42-D23A-4494-AD14-01B637D9D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2E9A9-50EA-4C84-BFCD-AACD291266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CED279-4AE8-4531-A390-D3C7FC4FB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9EAF9B-9842-46C6-892F-95B1B4BBD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2D9E-492E-48B2-8EF6-46C1B3E55E5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B7BEC1-9D4A-43B9-8810-1D323A3BE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06573F-4254-414F-880C-52D6EB6B4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817D-1F01-4B24-98D8-88E5D4953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222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85FE1-7ADC-4F7C-B060-9518CE692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CE38D4-CEDC-4793-B6FE-3E5C9722C8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605943-BAB6-4885-9CAC-45D7EFABF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5B89C3-C030-4934-8A15-2A92D9C126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221532-49FB-427A-83DA-5DEBB2D183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23B726-C9B7-4A28-9EDB-336666449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2D9E-492E-48B2-8EF6-46C1B3E55E5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CF9451-8093-43CA-89B1-96A41B043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2A02E0-DB99-4550-B7A1-BAF371612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817D-1F01-4B24-98D8-88E5D4953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285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3C964-9946-4699-AF7D-547B0C559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6A67BC-3484-4936-A66A-A0BE32AB9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2D9E-492E-48B2-8EF6-46C1B3E55E5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FCA09-B9EC-490F-8630-520EAB98A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E85F37-D77F-4988-BF0D-ECFE4DEF4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817D-1F01-4B24-98D8-88E5D4953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487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A11ACF-2448-4E41-B959-49705AFEB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2D9E-492E-48B2-8EF6-46C1B3E55E5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60E9DE-8CD9-4F13-827C-791DF1BD8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F9F64-7E6D-4DDC-A7C7-0AB48726A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817D-1F01-4B24-98D8-88E5D4953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97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D36F9-EC0D-4CE6-A11C-58D6B634D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9B56E-6144-401C-A845-BA8463FA5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850748-D8CF-48BD-92BB-B29B6CF20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7E2251-93B8-4E3A-933D-C1E409083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2D9E-492E-48B2-8EF6-46C1B3E55E5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1D4387-F497-4F74-A9F9-23A5D867B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4910E-F696-4B78-9DBE-9D5D92D7B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817D-1F01-4B24-98D8-88E5D4953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271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96CA6-C033-413F-8F0F-84731781C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DF0783-B544-4615-8D47-7A8BF846F0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EE7BD6-6224-4D43-B13F-27B840C7D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39A9E6-6F48-4124-AEE0-C6487F94B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2D9E-492E-48B2-8EF6-46C1B3E55E5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3347A-A1DD-4323-98B7-68EAF925A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6B2C18-C02B-41BB-8160-47990DF16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817D-1F01-4B24-98D8-88E5D4953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360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E56A1D-619A-4A49-9D10-68BE227C2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E0DD67-4C61-4E96-A853-DBA0EB1AC2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A65D3-8CBB-49F2-A1A2-94F3C2F96A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32D9E-492E-48B2-8EF6-46C1B3E55E5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5C10E-144B-4F9C-9717-C83151C2EF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529F0-8739-48C9-B861-D611D9BF9A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B817D-1F01-4B24-98D8-88E5D4953B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06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peoplepopulationandcommunity/personalandhouseholdfinances/incomeandwealth/datasets/totalwealthwealthingreatbritain" TargetMode="External"/><Relationship Id="rId4" Type="http://schemas.openxmlformats.org/officeDocument/2006/relationships/hyperlink" Target="https://www.ons.gov.uk/peoplepopulationandcommunity/personalandhouseholdfinances/incomeandwealth/datasets/householddisposableincomeandinequalit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3B09CBC9-D3D7-42BB-B27E-F0042E7D2F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6016127"/>
              </p:ext>
            </p:extLst>
          </p:nvPr>
        </p:nvGraphicFramePr>
        <p:xfrm>
          <a:off x="407902" y="91408"/>
          <a:ext cx="11391016" cy="5763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9941" name="Text Box 21">
            <a:extLst>
              <a:ext uri="{FF2B5EF4-FFF2-40B4-BE49-F238E27FC236}">
                <a16:creationId xmlns:a16="http://schemas.microsoft.com/office/drawing/2014/main" id="{006BF977-642D-4A75-A515-E119EBBE0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747" y="592259"/>
            <a:ext cx="2494182" cy="1015663"/>
          </a:xfrm>
          <a:prstGeom prst="rect">
            <a:avLst/>
          </a:prstGeom>
          <a:solidFill>
            <a:srgbClr val="E3F4FF"/>
          </a:solidFill>
          <a:ln w="1905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377" eaLnBrk="0" fontAlgn="base" hangingPunct="0">
              <a:spcAft>
                <a:spcPct val="0"/>
              </a:spcAft>
            </a:pP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10% have</a:t>
            </a: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28.5% of income</a:t>
            </a:r>
          </a:p>
          <a:p>
            <a:pPr algn="ctr" defTabSz="914377" eaLnBrk="0" fontAlgn="base" hangingPunct="0">
              <a:spcAft>
                <a:spcPct val="0"/>
              </a:spcAft>
            </a:pPr>
            <a:r>
              <a:rPr lang="en-GB" alt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44.6% of wealth</a:t>
            </a:r>
            <a:endParaRPr lang="en-GB" altLang="en-US" sz="2000" noProof="1">
              <a:solidFill>
                <a:srgbClr val="CC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42" name="Text Box 22">
            <a:extLst>
              <a:ext uri="{FF2B5EF4-FFF2-40B4-BE49-F238E27FC236}">
                <a16:creationId xmlns:a16="http://schemas.microsoft.com/office/drawing/2014/main" id="{2A4AEF3A-64C9-417B-90CE-8CEA60E1B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747" y="1771586"/>
            <a:ext cx="2494182" cy="1015663"/>
          </a:xfrm>
          <a:prstGeom prst="rect">
            <a:avLst/>
          </a:prstGeom>
          <a:solidFill>
            <a:srgbClr val="FFE3E3"/>
          </a:solidFill>
          <a:ln w="1905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377" eaLnBrk="0" fontAlgn="base" hangingPunct="0">
              <a:spcAft>
                <a:spcPct val="0"/>
              </a:spcAft>
            </a:pP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 10% have</a:t>
            </a: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2.9% of income</a:t>
            </a:r>
          </a:p>
          <a:p>
            <a:pPr algn="ctr" defTabSz="914377" eaLnBrk="0" fontAlgn="base" hangingPunct="0">
              <a:spcAft>
                <a:spcPct val="0"/>
              </a:spcAft>
            </a:pPr>
            <a:r>
              <a:rPr lang="en-GB" alt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0.07% of wealth</a:t>
            </a:r>
            <a:endParaRPr lang="en-GB" altLang="en-US" sz="2000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5C899FA5-E2B2-4043-8A95-5A6710B55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7" y="6366750"/>
            <a:ext cx="11962701" cy="462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9" rIns="92075" bIns="46039">
            <a:spAutoFit/>
          </a:bodyPr>
          <a:lstStyle>
            <a:lvl1pPr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Distribution of disposable income (UK 2018/19) and household wealth (GB 2016-18)</a:t>
            </a:r>
          </a:p>
        </p:txBody>
      </p:sp>
      <p:sp>
        <p:nvSpPr>
          <p:cNvPr id="22" name="Text Box 7">
            <a:extLst>
              <a:ext uri="{FF2B5EF4-FFF2-40B4-BE49-F238E27FC236}">
                <a16:creationId xmlns:a16="http://schemas.microsoft.com/office/drawing/2014/main" id="{6015B914-CF6F-43A3-BFC9-2353428BD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492" y="5680485"/>
            <a:ext cx="1126913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Equivalised disposable income, UK 2018/19; Wealth, Great Britain, April 2016 to March 2018 </a:t>
            </a:r>
          </a:p>
          <a:p>
            <a:pPr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Based on data in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The effects of taxes and benefits on household income, disposable income estimate: 2019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(National Statistics, 5 March 2020) and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Total Wealth: Wealth in Great Britain (Dataset)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Table 14 (National Statistics, 5 December 2019)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F5D19BD-C9AD-4549-8D1A-F9559A8F2053}"/>
              </a:ext>
            </a:extLst>
          </p:cNvPr>
          <p:cNvSpPr/>
          <p:nvPr/>
        </p:nvSpPr>
        <p:spPr>
          <a:xfrm>
            <a:off x="6463870" y="3595229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EAEFF80-6EBE-46E9-A67E-03F8AB5B7A3E}"/>
              </a:ext>
            </a:extLst>
          </p:cNvPr>
          <p:cNvCxnSpPr/>
          <p:nvPr/>
        </p:nvCxnSpPr>
        <p:spPr>
          <a:xfrm flipH="1">
            <a:off x="1590045" y="4536569"/>
            <a:ext cx="4834943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E7C75795-2400-45EC-A954-563DF9027C93}"/>
              </a:ext>
            </a:extLst>
          </p:cNvPr>
          <p:cNvSpPr/>
          <p:nvPr/>
        </p:nvSpPr>
        <p:spPr>
          <a:xfrm>
            <a:off x="6463870" y="4482569"/>
            <a:ext cx="108000" cy="108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7ABBAA01-8834-4B2C-B91C-97192D66FE1A}"/>
              </a:ext>
            </a:extLst>
          </p:cNvPr>
          <p:cNvSpPr txBox="1"/>
          <p:nvPr/>
        </p:nvSpPr>
        <p:spPr>
          <a:xfrm>
            <a:off x="1551163" y="4223986"/>
            <a:ext cx="829235" cy="3353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8.5%</a:t>
            </a:r>
          </a:p>
        </p:txBody>
      </p:sp>
    </p:spTree>
    <p:extLst>
      <p:ext uri="{BB962C8B-B14F-4D97-AF65-F5344CB8AC3E}">
        <p14:creationId xmlns:p14="http://schemas.microsoft.com/office/powerpoint/2010/main" val="3076172856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109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Dean Garratt</cp:lastModifiedBy>
  <cp:revision>4</cp:revision>
  <dcterms:created xsi:type="dcterms:W3CDTF">2020-04-16T15:46:01Z</dcterms:created>
  <dcterms:modified xsi:type="dcterms:W3CDTF">2020-04-16T16:11:53Z</dcterms:modified>
</cp:coreProperties>
</file>