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76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930647520914321"/>
          <c:y val="3.3958743463085306E-2"/>
          <c:w val="0.80168544249842477"/>
          <c:h val="0.8365614573544498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Mean</c:v>
                </c:pt>
              </c:strCache>
            </c:strRef>
          </c:tx>
          <c:spPr>
            <a:ln w="38100">
              <a:solidFill>
                <a:schemeClr val="accent2">
                  <a:lumMod val="50000"/>
                </a:schemeClr>
              </a:solidFill>
              <a:prstDash val="solid"/>
            </a:ln>
          </c:spPr>
          <c:marker>
            <c:symbol val="circle"/>
            <c:size val="10"/>
            <c:spPr>
              <a:solidFill>
                <a:schemeClr val="accent2">
                  <a:lumMod val="75000"/>
                </a:schemeClr>
              </a:solidFill>
              <a:ln>
                <a:solidFill>
                  <a:schemeClr val="accent4">
                    <a:lumMod val="50000"/>
                  </a:schemeClr>
                </a:solidFill>
              </a:ln>
            </c:spPr>
          </c:marke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4-6051-4D82-A5A8-7869D202B54B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3-6051-4D82-A5A8-7869D202B54B}"/>
              </c:ext>
            </c:extLst>
          </c:dPt>
          <c:cat>
            <c:numRef>
              <c:f>Sheet1!$A$2:$A$43</c:f>
              <c:numCache>
                <c:formatCode>General</c:formatCode>
                <c:ptCount val="42"/>
                <c:pt idx="0">
                  <c:v>1977</c:v>
                </c:pt>
                <c:pt idx="1">
                  <c:v>1978</c:v>
                </c:pt>
                <c:pt idx="2">
                  <c:v>1979</c:v>
                </c:pt>
                <c:pt idx="3">
                  <c:v>1980</c:v>
                </c:pt>
                <c:pt idx="4">
                  <c:v>1981</c:v>
                </c:pt>
                <c:pt idx="5">
                  <c:v>1982</c:v>
                </c:pt>
                <c:pt idx="6" formatCode="0">
                  <c:v>1983</c:v>
                </c:pt>
                <c:pt idx="7" formatCode="0">
                  <c:v>1984</c:v>
                </c:pt>
                <c:pt idx="8" formatCode="0">
                  <c:v>1985</c:v>
                </c:pt>
                <c:pt idx="9">
                  <c:v>1986</c:v>
                </c:pt>
                <c:pt idx="10">
                  <c:v>1987</c:v>
                </c:pt>
                <c:pt idx="11">
                  <c:v>1988</c:v>
                </c:pt>
                <c:pt idx="12">
                  <c:v>1989</c:v>
                </c:pt>
                <c:pt idx="13">
                  <c:v>1990</c:v>
                </c:pt>
                <c:pt idx="14">
                  <c:v>1991</c:v>
                </c:pt>
                <c:pt idx="15">
                  <c:v>1992</c:v>
                </c:pt>
                <c:pt idx="16">
                  <c:v>1993</c:v>
                </c:pt>
                <c:pt idx="17">
                  <c:v>1994</c:v>
                </c:pt>
                <c:pt idx="18">
                  <c:v>1995</c:v>
                </c:pt>
                <c:pt idx="19">
                  <c:v>1996</c:v>
                </c:pt>
                <c:pt idx="20">
                  <c:v>1997</c:v>
                </c:pt>
                <c:pt idx="21">
                  <c:v>1998</c:v>
                </c:pt>
                <c:pt idx="22">
                  <c:v>1999</c:v>
                </c:pt>
                <c:pt idx="23">
                  <c:v>2000</c:v>
                </c:pt>
                <c:pt idx="24">
                  <c:v>2001</c:v>
                </c:pt>
                <c:pt idx="25">
                  <c:v>2002</c:v>
                </c:pt>
                <c:pt idx="26">
                  <c:v>2003</c:v>
                </c:pt>
                <c:pt idx="27">
                  <c:v>2004</c:v>
                </c:pt>
                <c:pt idx="28">
                  <c:v>2005</c:v>
                </c:pt>
                <c:pt idx="29">
                  <c:v>2006</c:v>
                </c:pt>
                <c:pt idx="30">
                  <c:v>2007</c:v>
                </c:pt>
                <c:pt idx="31">
                  <c:v>2008</c:v>
                </c:pt>
                <c:pt idx="32">
                  <c:v>2009</c:v>
                </c:pt>
                <c:pt idx="33">
                  <c:v>2010</c:v>
                </c:pt>
                <c:pt idx="34">
                  <c:v>2011</c:v>
                </c:pt>
                <c:pt idx="35">
                  <c:v>2012</c:v>
                </c:pt>
                <c:pt idx="36">
                  <c:v>2013</c:v>
                </c:pt>
                <c:pt idx="37">
                  <c:v>2014</c:v>
                </c:pt>
                <c:pt idx="38">
                  <c:v>2015</c:v>
                </c:pt>
                <c:pt idx="39">
                  <c:v>2016</c:v>
                </c:pt>
                <c:pt idx="40">
                  <c:v>2017</c:v>
                </c:pt>
                <c:pt idx="41">
                  <c:v>2018</c:v>
                </c:pt>
              </c:numCache>
            </c:numRef>
          </c:cat>
          <c:val>
            <c:numRef>
              <c:f>Sheet1!$B$2:$B$43</c:f>
              <c:numCache>
                <c:formatCode>#,##0_ ;\-#,##0\ </c:formatCode>
                <c:ptCount val="42"/>
                <c:pt idx="0">
                  <c:v>14895</c:v>
                </c:pt>
                <c:pt idx="1">
                  <c:v>16247</c:v>
                </c:pt>
                <c:pt idx="2">
                  <c:v>16997</c:v>
                </c:pt>
                <c:pt idx="3">
                  <c:v>17634</c:v>
                </c:pt>
                <c:pt idx="4">
                  <c:v>17137</c:v>
                </c:pt>
                <c:pt idx="5">
                  <c:v>16741</c:v>
                </c:pt>
                <c:pt idx="6">
                  <c:v>17182</c:v>
                </c:pt>
                <c:pt idx="7">
                  <c:v>17522</c:v>
                </c:pt>
                <c:pt idx="8">
                  <c:v>18698</c:v>
                </c:pt>
                <c:pt idx="9">
                  <c:v>19469</c:v>
                </c:pt>
                <c:pt idx="10">
                  <c:v>20760</c:v>
                </c:pt>
                <c:pt idx="11">
                  <c:v>22545</c:v>
                </c:pt>
                <c:pt idx="12">
                  <c:v>22833</c:v>
                </c:pt>
                <c:pt idx="13">
                  <c:v>24067</c:v>
                </c:pt>
                <c:pt idx="14">
                  <c:v>24325</c:v>
                </c:pt>
                <c:pt idx="15">
                  <c:v>23418</c:v>
                </c:pt>
                <c:pt idx="16">
                  <c:v>23061</c:v>
                </c:pt>
                <c:pt idx="17">
                  <c:v>23471</c:v>
                </c:pt>
                <c:pt idx="18">
                  <c:v>23257</c:v>
                </c:pt>
                <c:pt idx="19">
                  <c:v>24607</c:v>
                </c:pt>
                <c:pt idx="20">
                  <c:v>25752</c:v>
                </c:pt>
                <c:pt idx="21">
                  <c:v>26366</c:v>
                </c:pt>
                <c:pt idx="22">
                  <c:v>27998</c:v>
                </c:pt>
                <c:pt idx="23">
                  <c:v>28679</c:v>
                </c:pt>
                <c:pt idx="24">
                  <c:v>30928</c:v>
                </c:pt>
                <c:pt idx="25">
                  <c:v>31790</c:v>
                </c:pt>
                <c:pt idx="26">
                  <c:v>32135</c:v>
                </c:pt>
                <c:pt idx="27">
                  <c:v>33439</c:v>
                </c:pt>
                <c:pt idx="28">
                  <c:v>34522</c:v>
                </c:pt>
                <c:pt idx="29">
                  <c:v>35253</c:v>
                </c:pt>
                <c:pt idx="30">
                  <c:v>36455</c:v>
                </c:pt>
                <c:pt idx="31">
                  <c:v>34331</c:v>
                </c:pt>
                <c:pt idx="32">
                  <c:v>35535</c:v>
                </c:pt>
                <c:pt idx="33">
                  <c:v>34162</c:v>
                </c:pt>
                <c:pt idx="34">
                  <c:v>33389</c:v>
                </c:pt>
                <c:pt idx="35">
                  <c:v>32743</c:v>
                </c:pt>
                <c:pt idx="36">
                  <c:v>34080</c:v>
                </c:pt>
                <c:pt idx="37">
                  <c:v>34760</c:v>
                </c:pt>
                <c:pt idx="38">
                  <c:v>35894</c:v>
                </c:pt>
                <c:pt idx="39">
                  <c:v>35779</c:v>
                </c:pt>
                <c:pt idx="40">
                  <c:v>36123</c:v>
                </c:pt>
                <c:pt idx="41">
                  <c:v>35928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8A21-49B6-8487-9E4582EDCC4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Median</c:v>
                </c:pt>
              </c:strCache>
            </c:strRef>
          </c:tx>
          <c:spPr>
            <a:ln w="38100">
              <a:solidFill>
                <a:srgbClr val="0000FF"/>
              </a:solidFill>
              <a:prstDash val="solid"/>
            </a:ln>
          </c:spPr>
          <c:marker>
            <c:symbol val="circle"/>
            <c:size val="10"/>
            <c:spPr>
              <a:solidFill>
                <a:srgbClr val="0066FF"/>
              </a:solidFill>
              <a:ln>
                <a:solidFill>
                  <a:srgbClr val="0000FF"/>
                </a:solidFill>
              </a:ln>
            </c:spPr>
          </c:marker>
          <c:cat>
            <c:numRef>
              <c:f>Sheet1!$A$2:$A$43</c:f>
              <c:numCache>
                <c:formatCode>General</c:formatCode>
                <c:ptCount val="42"/>
                <c:pt idx="0">
                  <c:v>1977</c:v>
                </c:pt>
                <c:pt idx="1">
                  <c:v>1978</c:v>
                </c:pt>
                <c:pt idx="2">
                  <c:v>1979</c:v>
                </c:pt>
                <c:pt idx="3">
                  <c:v>1980</c:v>
                </c:pt>
                <c:pt idx="4">
                  <c:v>1981</c:v>
                </c:pt>
                <c:pt idx="5">
                  <c:v>1982</c:v>
                </c:pt>
                <c:pt idx="6" formatCode="0">
                  <c:v>1983</c:v>
                </c:pt>
                <c:pt idx="7" formatCode="0">
                  <c:v>1984</c:v>
                </c:pt>
                <c:pt idx="8" formatCode="0">
                  <c:v>1985</c:v>
                </c:pt>
                <c:pt idx="9">
                  <c:v>1986</c:v>
                </c:pt>
                <c:pt idx="10">
                  <c:v>1987</c:v>
                </c:pt>
                <c:pt idx="11">
                  <c:v>1988</c:v>
                </c:pt>
                <c:pt idx="12">
                  <c:v>1989</c:v>
                </c:pt>
                <c:pt idx="13">
                  <c:v>1990</c:v>
                </c:pt>
                <c:pt idx="14">
                  <c:v>1991</c:v>
                </c:pt>
                <c:pt idx="15">
                  <c:v>1992</c:v>
                </c:pt>
                <c:pt idx="16">
                  <c:v>1993</c:v>
                </c:pt>
                <c:pt idx="17">
                  <c:v>1994</c:v>
                </c:pt>
                <c:pt idx="18">
                  <c:v>1995</c:v>
                </c:pt>
                <c:pt idx="19">
                  <c:v>1996</c:v>
                </c:pt>
                <c:pt idx="20">
                  <c:v>1997</c:v>
                </c:pt>
                <c:pt idx="21">
                  <c:v>1998</c:v>
                </c:pt>
                <c:pt idx="22">
                  <c:v>1999</c:v>
                </c:pt>
                <c:pt idx="23">
                  <c:v>2000</c:v>
                </c:pt>
                <c:pt idx="24">
                  <c:v>2001</c:v>
                </c:pt>
                <c:pt idx="25">
                  <c:v>2002</c:v>
                </c:pt>
                <c:pt idx="26">
                  <c:v>2003</c:v>
                </c:pt>
                <c:pt idx="27">
                  <c:v>2004</c:v>
                </c:pt>
                <c:pt idx="28">
                  <c:v>2005</c:v>
                </c:pt>
                <c:pt idx="29">
                  <c:v>2006</c:v>
                </c:pt>
                <c:pt idx="30">
                  <c:v>2007</c:v>
                </c:pt>
                <c:pt idx="31">
                  <c:v>2008</c:v>
                </c:pt>
                <c:pt idx="32">
                  <c:v>2009</c:v>
                </c:pt>
                <c:pt idx="33">
                  <c:v>2010</c:v>
                </c:pt>
                <c:pt idx="34">
                  <c:v>2011</c:v>
                </c:pt>
                <c:pt idx="35">
                  <c:v>2012</c:v>
                </c:pt>
                <c:pt idx="36">
                  <c:v>2013</c:v>
                </c:pt>
                <c:pt idx="37">
                  <c:v>2014</c:v>
                </c:pt>
                <c:pt idx="38">
                  <c:v>2015</c:v>
                </c:pt>
                <c:pt idx="39">
                  <c:v>2016</c:v>
                </c:pt>
                <c:pt idx="40">
                  <c:v>2017</c:v>
                </c:pt>
                <c:pt idx="41">
                  <c:v>2018</c:v>
                </c:pt>
              </c:numCache>
            </c:numRef>
          </c:cat>
          <c:val>
            <c:numRef>
              <c:f>Sheet1!$C$2:$C$43</c:f>
              <c:numCache>
                <c:formatCode>#,##0_ ;\-#,##0\ </c:formatCode>
                <c:ptCount val="42"/>
                <c:pt idx="0">
                  <c:v>13368</c:v>
                </c:pt>
                <c:pt idx="1">
                  <c:v>14789</c:v>
                </c:pt>
                <c:pt idx="2">
                  <c:v>15360</c:v>
                </c:pt>
                <c:pt idx="3">
                  <c:v>15855</c:v>
                </c:pt>
                <c:pt idx="4">
                  <c:v>15053</c:v>
                </c:pt>
                <c:pt idx="5">
                  <c:v>14820</c:v>
                </c:pt>
                <c:pt idx="6">
                  <c:v>14975</c:v>
                </c:pt>
                <c:pt idx="7">
                  <c:v>15447</c:v>
                </c:pt>
                <c:pt idx="8">
                  <c:v>16126</c:v>
                </c:pt>
                <c:pt idx="9">
                  <c:v>16780</c:v>
                </c:pt>
                <c:pt idx="10">
                  <c:v>17632</c:v>
                </c:pt>
                <c:pt idx="11">
                  <c:v>18967</c:v>
                </c:pt>
                <c:pt idx="12">
                  <c:v>19457</c:v>
                </c:pt>
                <c:pt idx="13">
                  <c:v>19926</c:v>
                </c:pt>
                <c:pt idx="14">
                  <c:v>20498</c:v>
                </c:pt>
                <c:pt idx="15">
                  <c:v>19857</c:v>
                </c:pt>
                <c:pt idx="16">
                  <c:v>19240</c:v>
                </c:pt>
                <c:pt idx="17">
                  <c:v>19699</c:v>
                </c:pt>
                <c:pt idx="18">
                  <c:v>19697</c:v>
                </c:pt>
                <c:pt idx="19">
                  <c:v>20822</c:v>
                </c:pt>
                <c:pt idx="20">
                  <c:v>21382</c:v>
                </c:pt>
                <c:pt idx="21">
                  <c:v>21844</c:v>
                </c:pt>
                <c:pt idx="22">
                  <c:v>23255</c:v>
                </c:pt>
                <c:pt idx="23">
                  <c:v>23648</c:v>
                </c:pt>
                <c:pt idx="24">
                  <c:v>25145</c:v>
                </c:pt>
                <c:pt idx="25">
                  <c:v>25966</c:v>
                </c:pt>
                <c:pt idx="26">
                  <c:v>26424</c:v>
                </c:pt>
                <c:pt idx="27">
                  <c:v>27128</c:v>
                </c:pt>
                <c:pt idx="28">
                  <c:v>27427</c:v>
                </c:pt>
                <c:pt idx="29">
                  <c:v>27405</c:v>
                </c:pt>
                <c:pt idx="30">
                  <c:v>27818</c:v>
                </c:pt>
                <c:pt idx="31">
                  <c:v>27493</c:v>
                </c:pt>
                <c:pt idx="32">
                  <c:v>27530</c:v>
                </c:pt>
                <c:pt idx="33">
                  <c:v>27492</c:v>
                </c:pt>
                <c:pt idx="34">
                  <c:v>26847</c:v>
                </c:pt>
                <c:pt idx="35">
                  <c:v>26232</c:v>
                </c:pt>
                <c:pt idx="36">
                  <c:v>26907</c:v>
                </c:pt>
                <c:pt idx="37">
                  <c:v>28074</c:v>
                </c:pt>
                <c:pt idx="38">
                  <c:v>28565</c:v>
                </c:pt>
                <c:pt idx="39">
                  <c:v>29336</c:v>
                </c:pt>
                <c:pt idx="40">
                  <c:v>29161</c:v>
                </c:pt>
                <c:pt idx="41">
                  <c:v>29598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8A21-49B6-8487-9E4582EDCC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7229000"/>
        <c:axId val="1"/>
      </c:lineChart>
      <c:catAx>
        <c:axId val="2372290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/>
            </a:pPr>
            <a:endParaRPr lang="en-US"/>
          </a:p>
        </c:txPr>
        <c:crossAx val="1"/>
        <c:crossesAt val="-10"/>
        <c:auto val="0"/>
        <c:lblAlgn val="ctr"/>
        <c:lblOffset val="100"/>
        <c:tickLblSkip val="5"/>
        <c:noMultiLvlLbl val="0"/>
      </c:catAx>
      <c:valAx>
        <c:axId val="1"/>
        <c:scaling>
          <c:orientation val="minMax"/>
          <c:max val="40000"/>
          <c:min val="10000"/>
        </c:scaling>
        <c:delete val="0"/>
        <c:axPos val="l"/>
        <c:majorGridlines>
          <c:spPr>
            <a:ln w="1321">
              <a:solidFill>
                <a:srgbClr val="C0C0C0"/>
              </a:solidFill>
              <a:prstDash val="solid"/>
            </a:ln>
          </c:spPr>
        </c:majorGridlines>
        <c:numFmt formatCode="&quot;£&quot;#,##0" sourceLinked="0"/>
        <c:majorTickMark val="out"/>
        <c:minorTickMark val="none"/>
        <c:tickLblPos val="nextTo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/>
            </a:pPr>
            <a:endParaRPr lang="en-US"/>
          </a:p>
        </c:txPr>
        <c:crossAx val="237229000"/>
        <c:crosses val="autoZero"/>
        <c:crossBetween val="midCat"/>
        <c:majorUnit val="5000"/>
        <c:minorUnit val="0.5"/>
      </c:valAx>
      <c:spPr>
        <a:noFill/>
        <a:ln w="25400">
          <a:solidFill>
            <a:schemeClr val="bg1">
              <a:lumMod val="75000"/>
            </a:schemeClr>
          </a:solidFill>
        </a:ln>
      </c:spPr>
    </c:plotArea>
    <c:legend>
      <c:legendPos val="r"/>
      <c:legendEntry>
        <c:idx val="0"/>
        <c:txPr>
          <a:bodyPr/>
          <a:lstStyle/>
          <a:p>
            <a:pPr>
              <a:defRPr sz="2000">
                <a:solidFill>
                  <a:schemeClr val="accent2">
                    <a:lumMod val="75000"/>
                  </a:schemeClr>
                </a:solidFill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000">
                <a:solidFill>
                  <a:srgbClr val="0000FF"/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16424133938869354"/>
          <c:y val="9.9541519129383471E-2"/>
          <c:w val="0.13786598700117952"/>
          <c:h val="0.14165421594522004"/>
        </c:manualLayout>
      </c:layout>
      <c:overlay val="0"/>
      <c:spPr>
        <a:solidFill>
          <a:schemeClr val="accent4">
            <a:lumMod val="20000"/>
            <a:lumOff val="80000"/>
          </a:schemeClr>
        </a:solidFill>
        <a:ln w="15875">
          <a:solidFill>
            <a:schemeClr val="bg2">
              <a:lumMod val="75000"/>
            </a:schemeClr>
          </a:solidFill>
        </a:ln>
      </c:spPr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99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0A7F25-82F4-43B5-B21C-362EC9FE1208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9F4450-104F-4FA2-B781-6C21EE406A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2549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5">
            <a:extLst>
              <a:ext uri="{FF2B5EF4-FFF2-40B4-BE49-F238E27FC236}">
                <a16:creationId xmlns:a16="http://schemas.microsoft.com/office/drawing/2014/main" id="{7317AF1E-6904-4265-9F6C-7647D94EE9E2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52016" y="9430306"/>
            <a:ext cx="2945659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7620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9F0E98F-F387-477C-A3A5-AE3ADBF356A4}" type="slidenum">
              <a:rPr kumimoji="0" lang="en-GB" altLang="en-US" sz="10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7620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000" b="0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05DACBAA-CD55-4438-B7C2-0704EBE1D2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05D4A0F1-F41F-4AAA-BA32-52A88A25D32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1600" y="750888"/>
            <a:ext cx="6594475" cy="3709987"/>
          </a:xfrm>
          <a:ln cap="flat"/>
        </p:spPr>
      </p:sp>
    </p:spTree>
    <p:extLst>
      <p:ext uri="{BB962C8B-B14F-4D97-AF65-F5344CB8AC3E}">
        <p14:creationId xmlns:p14="http://schemas.microsoft.com/office/powerpoint/2010/main" val="8019324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D3164-10A0-4F99-AC7B-B800640BC7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ABDFD8-BC2E-4B4A-B511-4609903DE0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4F76AB-3B88-4012-AAEF-2D400B23C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AF3A9-AC1A-4543-B007-6CDD27D56E1C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EF6062-882A-468C-BDF4-FABB83E65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EF71EA-6EBA-4E51-A434-F17E190B5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8C240-3F66-4D62-BF26-1BB2E13E0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8505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8766E-35C9-48A1-81F3-998B78A5F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0AD673-DFA1-4A04-ADD5-0867CAF4BE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863018-53AF-415A-A2BB-880FCB72D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AF3A9-AC1A-4543-B007-6CDD27D56E1C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446AE5-605E-4FA5-86F1-B32657483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8ADF43-B2A8-43C9-8125-1898ADF3C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8C240-3F66-4D62-BF26-1BB2E13E0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065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E7BD226-0F3E-4B9C-BAB3-1C70C3D127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06C6B3-15F7-4E3B-9802-8102C84D8A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C2B924-5114-4C48-9421-0943ABFF6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AF3A9-AC1A-4543-B007-6CDD27D56E1C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C0D9EB-6132-407A-A92E-723873CA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2163AB-BDB3-495C-A147-CFBCA0791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8C240-3F66-4D62-BF26-1BB2E13E0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4004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0E0BA-2144-4696-AE4C-BC36F7B84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FCE833-7B0A-4FE1-AF07-CFBFDA0324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47791-05C8-4465-AD23-69A93DCB5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AF3A9-AC1A-4543-B007-6CDD27D56E1C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77A54D-AE16-492F-93EE-C295E2762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411C6A-7277-4021-B140-8DC841BFC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8C240-3F66-4D62-BF26-1BB2E13E0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6044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C3136-5578-4196-8CC3-DF3D7CA9E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F9CA72-4947-4AAE-95F6-3DA3E867F4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27AA4-14E8-40EE-A16E-92D9E3916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AF3A9-AC1A-4543-B007-6CDD27D56E1C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83503B-010D-41ED-B9D8-16E7FFEDC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F8CF60-8D5C-4B0E-BDCE-E48CCCE53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8C240-3F66-4D62-BF26-1BB2E13E0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025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A3DD2-9333-4F99-BBDA-B3828F0D1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6F5014-4A48-4EFA-B2A2-BD73D30564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02EA41-45F6-4A6E-80F9-9593961040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CFD17F-C550-421C-9B28-0BDFC0769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AF3A9-AC1A-4543-B007-6CDD27D56E1C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CC3175-87D5-4FDD-A0B2-F82BF8BF3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9F4E8D-D71B-4C5A-B010-37C87BAD4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8C240-3F66-4D62-BF26-1BB2E13E0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9773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793559-4A4E-4E8A-A00A-79E72D68A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62A023-1B9D-466C-9B7D-488AB361DD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ABC331-86FF-4487-B83D-CB0FF26837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7B0BBA-C8E9-4009-A50B-A0B6F2B591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27FB82-D443-47D6-A5C0-6D633C87C3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6479F9C-25CE-4713-A04F-69205E3FC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AF3A9-AC1A-4543-B007-6CDD27D56E1C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7FE463-68D6-4162-8DB5-66C7A419F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7FD945-A1FF-4435-A52A-1407B6020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8C240-3F66-4D62-BF26-1BB2E13E0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6897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9E13D-D772-4BCB-8EB8-64572D908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C82F07-92E5-4912-8659-A3E489933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AF3A9-AC1A-4543-B007-6CDD27D56E1C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6E2361-C2BD-4C05-9280-BDF532D37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3A662F-0768-4C70-92C5-F6FA09169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8C240-3F66-4D62-BF26-1BB2E13E0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347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EE5C6A-5082-4E0D-A3F8-C6622464A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AF3A9-AC1A-4543-B007-6CDD27D56E1C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8ED143-5F2B-493B-B1DE-51A0B5770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3D8111-E6F9-45C2-983B-01CCFED46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8C240-3F66-4D62-BF26-1BB2E13E0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5974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77FE6D-3613-4037-8761-89339C247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FA0495-D9DA-4297-8468-7167EA2E2D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9CD37E-2486-42DE-9CD4-E70F50E13E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EFC629-BA20-4555-A257-8DA43EAAE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AF3A9-AC1A-4543-B007-6CDD27D56E1C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84F02B-FAB8-4C8D-9133-B5552EB7D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ED8D9A-E43C-4246-BD18-4E5853AF1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8C240-3F66-4D62-BF26-1BB2E13E0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464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86530-796E-49A2-9277-8A20641C2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9203E1-01FB-4567-AA36-3BC6055F9D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A162B4-7292-4274-9E32-44361AA191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2D9BC7-1D60-4041-9FD5-3F4288D15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AF3A9-AC1A-4543-B007-6CDD27D56E1C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BBF53D-5162-4B8E-ACE2-365EFF4C5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694756-72FE-4E1F-A776-93222DD08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8C240-3F66-4D62-BF26-1BB2E13E0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7809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21B1885-9CBC-4224-9F7E-F88FEECF0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2908DC-D58A-4070-A60E-33D2C7CB3B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C2D94B-2B0A-46F4-9BE4-5CDB28C8C6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AF3A9-AC1A-4543-B007-6CDD27D56E1C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508F93-F12B-4A4A-9F68-3DB18EFF92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5B0190-588A-41C9-9CE1-CC15D6F829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28C240-3F66-4D62-BF26-1BB2E13E0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403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ns.gov.uk/peoplepopulationandcommunity/personalandhouseholdfinances/incomeandwealth/datasets/householddisposableincomeandinequalit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5">
            <a:extLst>
              <a:ext uri="{FF2B5EF4-FFF2-40B4-BE49-F238E27FC236}">
                <a16:creationId xmlns:a16="http://schemas.microsoft.com/office/drawing/2014/main" id="{3B09CBC9-D3D7-42BB-B27E-F0042E7D2F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8520463"/>
              </p:ext>
            </p:extLst>
          </p:nvPr>
        </p:nvGraphicFramePr>
        <p:xfrm>
          <a:off x="259986" y="0"/>
          <a:ext cx="11466425" cy="5799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1" name="Rectangle 6">
            <a:extLst>
              <a:ext uri="{FF2B5EF4-FFF2-40B4-BE49-F238E27FC236}">
                <a16:creationId xmlns:a16="http://schemas.microsoft.com/office/drawing/2014/main" id="{5C899FA5-E2B2-4043-8A95-5A6710B557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231" y="6433503"/>
            <a:ext cx="10922000" cy="462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9" rIns="92075" bIns="46039">
            <a:spAutoFit/>
          </a:bodyPr>
          <a:lstStyle>
            <a:lvl1pPr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76198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Mean and median equivalised disposable income, 2018/19 prices</a:t>
            </a:r>
          </a:p>
        </p:txBody>
      </p:sp>
      <p:sp>
        <p:nvSpPr>
          <p:cNvPr id="22" name="Text Box 7">
            <a:extLst>
              <a:ext uri="{FF2B5EF4-FFF2-40B4-BE49-F238E27FC236}">
                <a16:creationId xmlns:a16="http://schemas.microsoft.com/office/drawing/2014/main" id="{6015B914-CF6F-43A3-BFC9-2353428BD8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787" y="5787172"/>
            <a:ext cx="114664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76198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Notes: Equivalised disposable income </a:t>
            </a:r>
            <a:r>
              <a:rPr lang="en-GB" alt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in UK (adjustment for number and age of those in household)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income figures have been deflated to 2018/19 prices using the consumer prices index including owner-occupiers’ housing costs (CPIH) and excluding Council Tax </a:t>
            </a:r>
          </a:p>
          <a:p>
            <a:pPr defTabSz="76198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Source: Based on data in 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The effects of taxes and benefits on household income, disposable income estimate: 2019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(National Statistics, 5 March 2020)</a:t>
            </a:r>
          </a:p>
        </p:txBody>
      </p:sp>
    </p:spTree>
    <p:extLst>
      <p:ext uri="{BB962C8B-B14F-4D97-AF65-F5344CB8AC3E}">
        <p14:creationId xmlns:p14="http://schemas.microsoft.com/office/powerpoint/2010/main" val="3840148700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84</Words>
  <Application>Microsoft Office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Garratt</dc:creator>
  <cp:lastModifiedBy>Dean Garratt</cp:lastModifiedBy>
  <cp:revision>3</cp:revision>
  <dcterms:created xsi:type="dcterms:W3CDTF">2020-04-16T15:11:04Z</dcterms:created>
  <dcterms:modified xsi:type="dcterms:W3CDTF">2020-04-16T15:15:35Z</dcterms:modified>
</cp:coreProperties>
</file>