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188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36876640419947"/>
          <c:y val="4.3056913414462494E-2"/>
          <c:w val="0.76952591863517061"/>
          <c:h val="0.7945851782491443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FF0000"/>
            </a:solidFill>
            <a:ln w="19050" cmpd="sng">
              <a:solidFill>
                <a:srgbClr val="800000"/>
              </a:solidFill>
              <a:prstDash val="solid"/>
            </a:ln>
          </c:spPr>
          <c:invertIfNegative val="0"/>
          <c:cat>
            <c:numRef>
              <c:f>Sheet1!$A$2:$A$77</c:f>
              <c:numCache>
                <c:formatCode>General</c:formatCode>
                <c:ptCount val="76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</c:numCache>
            </c:numRef>
          </c:cat>
          <c:val>
            <c:numRef>
              <c:f>Sheet1!$C$2:$C$77</c:f>
              <c:numCache>
                <c:formatCode>0.0</c:formatCode>
                <c:ptCount val="76"/>
                <c:pt idx="0">
                  <c:v>3.3</c:v>
                </c:pt>
                <c:pt idx="1">
                  <c:v>3.7</c:v>
                </c:pt>
                <c:pt idx="2">
                  <c:v>1.5</c:v>
                </c:pt>
                <c:pt idx="3">
                  <c:v>5.6</c:v>
                </c:pt>
                <c:pt idx="4">
                  <c:v>4.4000000000000004</c:v>
                </c:pt>
                <c:pt idx="5">
                  <c:v>4</c:v>
                </c:pt>
                <c:pt idx="6">
                  <c:v>1.7</c:v>
                </c:pt>
                <c:pt idx="7">
                  <c:v>2</c:v>
                </c:pt>
                <c:pt idx="8">
                  <c:v>1.3</c:v>
                </c:pt>
                <c:pt idx="9">
                  <c:v>4.3</c:v>
                </c:pt>
                <c:pt idx="10">
                  <c:v>6.3</c:v>
                </c:pt>
                <c:pt idx="11">
                  <c:v>2.7</c:v>
                </c:pt>
                <c:pt idx="12">
                  <c:v>1.1000000000000001</c:v>
                </c:pt>
                <c:pt idx="13">
                  <c:v>4.8</c:v>
                </c:pt>
                <c:pt idx="14">
                  <c:v>5.7</c:v>
                </c:pt>
                <c:pt idx="15">
                  <c:v>2.1</c:v>
                </c:pt>
                <c:pt idx="16">
                  <c:v>1.5</c:v>
                </c:pt>
                <c:pt idx="17">
                  <c:v>2.8</c:v>
                </c:pt>
                <c:pt idx="18">
                  <c:v>5.5</c:v>
                </c:pt>
                <c:pt idx="19">
                  <c:v>1.9</c:v>
                </c:pt>
                <c:pt idx="20">
                  <c:v>2.7</c:v>
                </c:pt>
                <c:pt idx="21">
                  <c:v>3.6</c:v>
                </c:pt>
                <c:pt idx="22">
                  <c:v>4.3</c:v>
                </c:pt>
                <c:pt idx="23">
                  <c:v>6.5</c:v>
                </c:pt>
                <c:pt idx="24">
                  <c:v>-2.5</c:v>
                </c:pt>
                <c:pt idx="25">
                  <c:v>-1.5</c:v>
                </c:pt>
                <c:pt idx="26">
                  <c:v>3</c:v>
                </c:pt>
                <c:pt idx="27">
                  <c:v>2.4</c:v>
                </c:pt>
                <c:pt idx="28">
                  <c:v>4.2</c:v>
                </c:pt>
                <c:pt idx="29">
                  <c:v>3.7</c:v>
                </c:pt>
                <c:pt idx="30">
                  <c:v>-2.1</c:v>
                </c:pt>
                <c:pt idx="31">
                  <c:v>-0.7</c:v>
                </c:pt>
                <c:pt idx="32">
                  <c:v>2</c:v>
                </c:pt>
                <c:pt idx="33">
                  <c:v>4.2</c:v>
                </c:pt>
                <c:pt idx="34">
                  <c:v>2.2000000000000002</c:v>
                </c:pt>
                <c:pt idx="35">
                  <c:v>4.0999999999999996</c:v>
                </c:pt>
                <c:pt idx="36">
                  <c:v>3.2</c:v>
                </c:pt>
                <c:pt idx="37">
                  <c:v>5.4</c:v>
                </c:pt>
                <c:pt idx="38">
                  <c:v>5.6</c:v>
                </c:pt>
                <c:pt idx="39">
                  <c:v>2.4</c:v>
                </c:pt>
                <c:pt idx="40">
                  <c:v>0.6</c:v>
                </c:pt>
                <c:pt idx="41">
                  <c:v>-1.2</c:v>
                </c:pt>
                <c:pt idx="42">
                  <c:v>0.3</c:v>
                </c:pt>
                <c:pt idx="43">
                  <c:v>2.4</c:v>
                </c:pt>
                <c:pt idx="44">
                  <c:v>3.8</c:v>
                </c:pt>
                <c:pt idx="45">
                  <c:v>2.4</c:v>
                </c:pt>
                <c:pt idx="46">
                  <c:v>2.4</c:v>
                </c:pt>
                <c:pt idx="47">
                  <c:v>4.9000000000000004</c:v>
                </c:pt>
                <c:pt idx="48">
                  <c:v>3.2</c:v>
                </c:pt>
                <c:pt idx="49">
                  <c:v>3</c:v>
                </c:pt>
                <c:pt idx="50">
                  <c:v>3.7</c:v>
                </c:pt>
                <c:pt idx="51">
                  <c:v>2.1</c:v>
                </c:pt>
                <c:pt idx="52">
                  <c:v>2.1</c:v>
                </c:pt>
                <c:pt idx="53">
                  <c:v>3</c:v>
                </c:pt>
                <c:pt idx="54">
                  <c:v>2.4</c:v>
                </c:pt>
                <c:pt idx="55">
                  <c:v>2.6</c:v>
                </c:pt>
                <c:pt idx="56">
                  <c:v>2.6</c:v>
                </c:pt>
                <c:pt idx="57">
                  <c:v>2.2999999999999998</c:v>
                </c:pt>
                <c:pt idx="58">
                  <c:v>-0.2</c:v>
                </c:pt>
                <c:pt idx="59">
                  <c:v>-4.2</c:v>
                </c:pt>
                <c:pt idx="60">
                  <c:v>2.1</c:v>
                </c:pt>
                <c:pt idx="61">
                  <c:v>1.5</c:v>
                </c:pt>
                <c:pt idx="62">
                  <c:v>1.5</c:v>
                </c:pt>
                <c:pt idx="63">
                  <c:v>1.9</c:v>
                </c:pt>
                <c:pt idx="64">
                  <c:v>3</c:v>
                </c:pt>
                <c:pt idx="65">
                  <c:v>2.6</c:v>
                </c:pt>
                <c:pt idx="66">
                  <c:v>2.2999999999999998</c:v>
                </c:pt>
                <c:pt idx="67">
                  <c:v>2.1</c:v>
                </c:pt>
                <c:pt idx="68">
                  <c:v>1.7</c:v>
                </c:pt>
                <c:pt idx="69">
                  <c:v>1.7</c:v>
                </c:pt>
                <c:pt idx="70">
                  <c:v>-9.6999999999999993</c:v>
                </c:pt>
                <c:pt idx="71">
                  <c:v>6.7629999999999999</c:v>
                </c:pt>
                <c:pt idx="72">
                  <c:v>5.0129999999999999</c:v>
                </c:pt>
                <c:pt idx="73">
                  <c:v>1.921</c:v>
                </c:pt>
                <c:pt idx="74">
                  <c:v>1.62</c:v>
                </c:pt>
                <c:pt idx="75">
                  <c:v>1.5109999999999999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27135256"/>
        <c:axId val="69995926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GDP at 2018 prices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Sheet1!$A$2:$A$77</c:f>
              <c:numCache>
                <c:formatCode>General</c:formatCode>
                <c:ptCount val="76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</c:numCache>
            </c:numRef>
          </c:cat>
          <c:val>
            <c:numRef>
              <c:f>Sheet1!$B$2:$B$77</c:f>
              <c:numCache>
                <c:formatCode>General</c:formatCode>
                <c:ptCount val="76"/>
                <c:pt idx="0">
                  <c:v>410.07900000000001</c:v>
                </c:pt>
                <c:pt idx="1">
                  <c:v>425.25700000000001</c:v>
                </c:pt>
                <c:pt idx="2">
                  <c:v>431.63600000000002</c:v>
                </c:pt>
                <c:pt idx="3">
                  <c:v>455.625</c:v>
                </c:pt>
                <c:pt idx="4">
                  <c:v>475.447</c:v>
                </c:pt>
                <c:pt idx="5">
                  <c:v>494.517</c:v>
                </c:pt>
                <c:pt idx="6">
                  <c:v>502.86399999999998</c:v>
                </c:pt>
                <c:pt idx="7">
                  <c:v>512.80600000000004</c:v>
                </c:pt>
                <c:pt idx="8">
                  <c:v>519.69000000000005</c:v>
                </c:pt>
                <c:pt idx="9">
                  <c:v>541.88699999999994</c:v>
                </c:pt>
                <c:pt idx="10">
                  <c:v>576.14400000000001</c:v>
                </c:pt>
                <c:pt idx="11">
                  <c:v>591.529</c:v>
                </c:pt>
                <c:pt idx="12">
                  <c:v>597.89300000000003</c:v>
                </c:pt>
                <c:pt idx="13">
                  <c:v>626.79700000000003</c:v>
                </c:pt>
                <c:pt idx="14">
                  <c:v>662.54399999999998</c:v>
                </c:pt>
                <c:pt idx="15">
                  <c:v>676.53599999999994</c:v>
                </c:pt>
                <c:pt idx="16">
                  <c:v>687.01700000000005</c:v>
                </c:pt>
                <c:pt idx="17">
                  <c:v>705.99800000000005</c:v>
                </c:pt>
                <c:pt idx="18">
                  <c:v>744.48299999999995</c:v>
                </c:pt>
                <c:pt idx="19">
                  <c:v>758.75300000000004</c:v>
                </c:pt>
                <c:pt idx="20">
                  <c:v>779.19100000000003</c:v>
                </c:pt>
                <c:pt idx="21">
                  <c:v>807.28300000000002</c:v>
                </c:pt>
                <c:pt idx="22">
                  <c:v>841.952</c:v>
                </c:pt>
                <c:pt idx="23">
                  <c:v>896.65700000000004</c:v>
                </c:pt>
                <c:pt idx="24">
                  <c:v>874.19299999999998</c:v>
                </c:pt>
                <c:pt idx="25">
                  <c:v>861.03</c:v>
                </c:pt>
                <c:pt idx="26">
                  <c:v>886.97</c:v>
                </c:pt>
                <c:pt idx="27">
                  <c:v>908.57600000000002</c:v>
                </c:pt>
                <c:pt idx="28">
                  <c:v>946.51499999999999</c:v>
                </c:pt>
                <c:pt idx="29">
                  <c:v>981.74300000000005</c:v>
                </c:pt>
                <c:pt idx="30">
                  <c:v>961.53</c:v>
                </c:pt>
                <c:pt idx="31">
                  <c:v>954.86599999999999</c:v>
                </c:pt>
                <c:pt idx="32">
                  <c:v>973.68399999999997</c:v>
                </c:pt>
                <c:pt idx="33">
                  <c:v>1014.561</c:v>
                </c:pt>
                <c:pt idx="34">
                  <c:v>1037.2950000000001</c:v>
                </c:pt>
                <c:pt idx="35">
                  <c:v>1080.0840000000001</c:v>
                </c:pt>
                <c:pt idx="36">
                  <c:v>1114.1569999999999</c:v>
                </c:pt>
                <c:pt idx="37">
                  <c:v>1174.2729999999999</c:v>
                </c:pt>
                <c:pt idx="38">
                  <c:v>1240.0519999999999</c:v>
                </c:pt>
                <c:pt idx="39">
                  <c:v>1270.365</c:v>
                </c:pt>
                <c:pt idx="40">
                  <c:v>1278.4159999999999</c:v>
                </c:pt>
                <c:pt idx="41">
                  <c:v>1263.249</c:v>
                </c:pt>
                <c:pt idx="42">
                  <c:v>1267.2059999999999</c:v>
                </c:pt>
                <c:pt idx="43">
                  <c:v>1297.6279999999999</c:v>
                </c:pt>
                <c:pt idx="44">
                  <c:v>1346.5239999999999</c:v>
                </c:pt>
                <c:pt idx="45">
                  <c:v>1379.43</c:v>
                </c:pt>
                <c:pt idx="46">
                  <c:v>1412.9259999999999</c:v>
                </c:pt>
                <c:pt idx="47">
                  <c:v>1482.289</c:v>
                </c:pt>
                <c:pt idx="48">
                  <c:v>1529.04</c:v>
                </c:pt>
                <c:pt idx="49">
                  <c:v>1574.76</c:v>
                </c:pt>
                <c:pt idx="50">
                  <c:v>1632.5909999999999</c:v>
                </c:pt>
                <c:pt idx="51">
                  <c:v>1666.4290000000001</c:v>
                </c:pt>
                <c:pt idx="52">
                  <c:v>1701.8109999999999</c:v>
                </c:pt>
                <c:pt idx="53">
                  <c:v>1753.374</c:v>
                </c:pt>
                <c:pt idx="54">
                  <c:v>1794.6769999999999</c:v>
                </c:pt>
                <c:pt idx="55">
                  <c:v>1841.2180000000001</c:v>
                </c:pt>
                <c:pt idx="56">
                  <c:v>1888.797</c:v>
                </c:pt>
                <c:pt idx="57">
                  <c:v>1931.663</c:v>
                </c:pt>
                <c:pt idx="58">
                  <c:v>1927.0340000000001</c:v>
                </c:pt>
                <c:pt idx="59">
                  <c:v>1845.1859999999999</c:v>
                </c:pt>
                <c:pt idx="60">
                  <c:v>1884.5150000000001</c:v>
                </c:pt>
                <c:pt idx="61">
                  <c:v>1911.9829999999999</c:v>
                </c:pt>
                <c:pt idx="62">
                  <c:v>1940.087</c:v>
                </c:pt>
                <c:pt idx="63">
                  <c:v>1976.7550000000001</c:v>
                </c:pt>
                <c:pt idx="64">
                  <c:v>2035.883</c:v>
                </c:pt>
                <c:pt idx="65">
                  <c:v>2089.2759999999998</c:v>
                </c:pt>
                <c:pt idx="66">
                  <c:v>2136.5659999999998</c:v>
                </c:pt>
                <c:pt idx="67">
                  <c:v>2182.17</c:v>
                </c:pt>
                <c:pt idx="68">
                  <c:v>2218.1959999999999</c:v>
                </c:pt>
                <c:pt idx="69">
                  <c:v>2255.2829999999999</c:v>
                </c:pt>
                <c:pt idx="70">
                  <c:v>2036.66</c:v>
                </c:pt>
                <c:pt idx="71">
                  <c:v>2174.3993158000003</c:v>
                </c:pt>
                <c:pt idx="72">
                  <c:v>2283.4019535010543</c:v>
                </c:pt>
                <c:pt idx="73">
                  <c:v>2327.2661050278093</c:v>
                </c:pt>
                <c:pt idx="74">
                  <c:v>2364.9678159292598</c:v>
                </c:pt>
                <c:pt idx="75">
                  <c:v>2400.7024796279507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918832"/>
        <c:axId val="1"/>
      </c:lineChart>
      <c:catAx>
        <c:axId val="17591883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ln w="28575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250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dirty="0">
                    <a:solidFill>
                      <a:srgbClr val="0000FF"/>
                    </a:solidFill>
                  </a:rPr>
                  <a:t>£ billions at 2019 prices</a:t>
                </a:r>
              </a:p>
            </c:rich>
          </c:tx>
          <c:layout>
            <c:manualLayout>
              <c:xMode val="edge"/>
              <c:yMode val="edge"/>
              <c:x val="1.6122949475065616E-2"/>
              <c:y val="0.19121973396200542"/>
            </c:manualLayout>
          </c:layout>
          <c:overlay val="0"/>
          <c:spPr>
            <a:noFill/>
            <a:ln w="27977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2540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5918832"/>
        <c:crosses val="autoZero"/>
        <c:crossBetween val="between"/>
        <c:majorUnit val="250"/>
      </c:valAx>
      <c:valAx>
        <c:axId val="699959264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300">
                    <a:solidFill>
                      <a:srgbClr val="C00000"/>
                    </a:solidFill>
                  </a:defRPr>
                </a:pPr>
                <a:r>
                  <a:rPr lang="en-GB" sz="2300" b="0" i="0" baseline="0" dirty="0">
                    <a:solidFill>
                      <a:srgbClr val="C00000"/>
                    </a:solidFill>
                    <a:effectLst/>
                  </a:rPr>
                  <a:t>Annual rate of growth, % </a:t>
                </a:r>
                <a:endParaRPr lang="en-GB" sz="2300" dirty="0">
                  <a:solidFill>
                    <a:srgbClr val="C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95375205052493439"/>
              <c:y val="0.15013615021583168"/>
            </c:manualLayout>
          </c:layout>
          <c:overlay val="0"/>
        </c:title>
        <c:numFmt formatCode="0_ ;\ \−0\ " sourceLinked="0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 rot="60000"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  <c:crossAx val="527135256"/>
        <c:crosses val="max"/>
        <c:crossBetween val="between"/>
      </c:valAx>
      <c:catAx>
        <c:axId val="527135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9959264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3497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4D4C5-5344-47AE-B377-51C77188EA83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688B-7FD8-4C16-90DA-639D9FF3D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3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7476E94-BAE2-4447-89B3-0EF0FCEFCF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471A7-0C45-4AFC-8023-EF85010A3F4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5F775F8-C6FF-4433-A9DD-5203E511D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6950674-0C09-4BBA-AA8B-DAF5A1845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9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8D7A-F13F-49A9-AF04-9366318BA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960AE-9A2D-4B42-8134-A4B7A0426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60C3F-410E-4163-8AD1-8CD8078E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727DA-BCDC-4F0B-9275-365778A6D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42036-E6BB-4561-9752-446AF262F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33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554C4-A65F-4A27-AAB6-70DDDE79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14FE2-536D-4B53-8965-894973B13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A2BA9-B676-475E-A9DA-07E8AC7DB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6691A-8ECD-4664-83A8-93A3853E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19149-FC5F-4A76-92DB-8E30526EB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42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7060A1-5F3C-4E17-822F-2E320442F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32DC-5C71-4CEB-925E-AE2C1E2DC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D6D12-FEA9-4289-A194-AAC3F0E9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49C6E-18C0-41F5-906B-96EE07F3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AC8BE-5294-4349-B71A-F96B1F30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8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C0D3-299A-43F5-B26F-0D093F011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FF46-C990-4AC0-9541-8CE0CE210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FAED2-AF2B-462A-B2D7-8E225A0E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39F4A-122B-4C9E-8AF5-02E2FACB1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CC399-9BFC-47E2-B729-6770234EF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74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30107-314F-44EE-B727-23FAACDD1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88C4E-FEFC-4D87-99A2-AFD1E06C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91B4B-956B-4B05-8D42-819E2905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6B912-823F-40E1-8884-32C145DA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BA1AB-8274-4B2E-8017-261D56D8A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66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22E-728A-49CB-A406-F2224CCF7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AB18B-25D6-4796-A58C-AF4E15D6E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C4BB1A-3C5C-428A-A9F9-8FABC314E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3D20B-682E-4BFC-A1A7-E0B08B351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B0751-403A-484E-8374-93A047DB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AE0AB-5F93-4ACB-92B7-75E9D8EA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0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7D37F-C32E-45DE-BBB2-B5BC10B58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9936F-4B2B-42F3-98FE-01CFCDD2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78770-9DF6-4B78-97F0-5E43EF0D2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6F4870-82FE-47C3-8025-549E24B46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1B4BD8-F0E4-4A52-8877-E42448626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673C54-5713-473E-8CE8-7B3B7CED4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6FC147-4D2D-4252-B325-62F16F1A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D96960-FA77-4DA9-9D0D-9CFE1EB0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35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904CA-C553-4AAB-B3E5-4C362A279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13520-7FA0-4FE9-8228-A63EAA0F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43EEF-0C7D-4881-A1B5-2E06C07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3AD95-8B98-442A-80FF-6B29EE46B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86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13FAF7-DD48-4565-BF5D-E6AEF58C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1B6E5-1832-4525-9824-09CC515B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4F1F9-6621-4D8A-986A-01B83D36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54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51B43-75AE-4BA9-8426-9C5D4D7F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B4D1C-469D-4FC5-AFD5-DB638E208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F23B5-3FBD-4B00-ABAC-4CB35DD72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AF3E7-2075-4B9B-ABFA-4E9EE2EB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8D125-32EC-44D7-84D6-D7E930043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77D47-EE73-4ED5-A318-A3794FE3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31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E954-D6EC-41B2-BB3D-2A12DAA5F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91353-3912-4650-9685-588E38677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3A68F-9ADC-4803-9E8F-EC782F2FA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7EA06-7D84-4C67-BD05-DD6B4834F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BDA8D-1984-419C-8234-638C6C901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9AA7F-37DC-497F-9EE8-CAAF5BB8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32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2C10D-0F72-4B79-8D98-19EEEC64D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CCCC4-227F-4D99-9CF3-F4DDB041A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EDF98-22B8-487C-B4A6-BFB12F807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126C-7533-4E6B-B0CB-30BEB3F61EF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A3652-FFF1-4DE5-A580-517CD0C90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77703-99E3-4F43-9AA9-38E01734C3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97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mf.org/en/Publications/SPROLLS/world-economic-outlook-databases#sort=%40imfdate%20descending" TargetMode="External"/><Relationship Id="rId5" Type="http://schemas.openxmlformats.org/officeDocument/2006/relationships/hyperlink" Target="http://www.ons.gov.uk/economy/grossdomesticproductgdp/timeseries/ybha" TargetMode="External"/><Relationship Id="rId4" Type="http://schemas.openxmlformats.org/officeDocument/2006/relationships/hyperlink" Target="http://www.ons.gov.uk/economy/grossdomesticproductgdp/timeseries/abm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C1827AB-74F6-402A-9341-EAEDA20EBFFE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16554429"/>
              </p:ext>
            </p:extLst>
          </p:nvPr>
        </p:nvGraphicFramePr>
        <p:xfrm>
          <a:off x="0" y="109537"/>
          <a:ext cx="12192000" cy="5810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7" name="Text Box 5">
            <a:extLst>
              <a:ext uri="{FF2B5EF4-FFF2-40B4-BE49-F238E27FC236}">
                <a16:creationId xmlns:a16="http://schemas.microsoft.com/office/drawing/2014/main" id="{AEDA9088-4C24-4BA2-AA4E-610189F8C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882" y="6365557"/>
            <a:ext cx="86648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Output path and annual </a:t>
            </a:r>
            <a:r>
              <a:rPr lang="en-GB" alt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 rates</a:t>
            </a:r>
            <a:endParaRPr lang="en-GB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8" name="Text Box 10">
            <a:extLst>
              <a:ext uri="{FF2B5EF4-FFF2-40B4-BE49-F238E27FC236}">
                <a16:creationId xmlns:a16="http://schemas.microsoft.com/office/drawing/2014/main" id="{ABDD8C85-1711-44C8-B355-9F52BCB57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886" y="5771772"/>
            <a:ext cx="10811641" cy="55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>
              <a:buNone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Data from 2021 based on IMF forecasts.</a:t>
            </a:r>
            <a:endParaRPr lang="en-GB" altLang="en-US" sz="1300" i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series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ABMI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YBHA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(ONS)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300" i="1" dirty="0">
                <a:solidFill>
                  <a:schemeClr val="tx1"/>
                </a:solidFill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(IMF, October 2021).</a:t>
            </a:r>
            <a:endParaRPr lang="en-GB" altLang="en-US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DEAEFA-B1D2-4106-9035-79BC94507AB6}"/>
              </a:ext>
            </a:extLst>
          </p:cNvPr>
          <p:cNvCxnSpPr>
            <a:cxnSpLocks/>
          </p:cNvCxnSpPr>
          <p:nvPr/>
        </p:nvCxnSpPr>
        <p:spPr>
          <a:xfrm>
            <a:off x="1524000" y="2209800"/>
            <a:ext cx="9377363" cy="0"/>
          </a:xfrm>
          <a:prstGeom prst="line">
            <a:avLst/>
          </a:prstGeom>
          <a:ln w="127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61194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56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7</cp:revision>
  <dcterms:created xsi:type="dcterms:W3CDTF">2021-10-16T07:43:33Z</dcterms:created>
  <dcterms:modified xsi:type="dcterms:W3CDTF">2021-10-18T15:29:53Z</dcterms:modified>
</cp:coreProperties>
</file>