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30647520914321"/>
          <c:y val="5.1617944890522877E-2"/>
          <c:w val="0.80168544249842477"/>
          <c:h val="0.770655625211615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</c:v>
                </c:pt>
              </c:strCache>
            </c:strRef>
          </c:tx>
          <c:spPr>
            <a:ln w="38100">
              <a:solidFill>
                <a:schemeClr val="accent2">
                  <a:lumMod val="50000"/>
                </a:schemeClr>
              </a:solidFill>
              <a:prstDash val="solid"/>
            </a:ln>
          </c:spPr>
          <c:marker>
            <c:symbol val="circle"/>
            <c:size val="11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4-6051-4D82-A5A8-7869D202B54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6051-4D82-A5A8-7869D202B54B}"/>
              </c:ext>
            </c:extLst>
          </c:dPt>
          <c:cat>
            <c:strRef>
              <c:f>Sheet1!$A$2:$A$7</c:f>
              <c:strCache>
                <c:ptCount val="6"/>
                <c:pt idx="0">
                  <c:v>July 2006 to June 2008</c:v>
                </c:pt>
                <c:pt idx="1">
                  <c:v>July 2008 to June 2010</c:v>
                </c:pt>
                <c:pt idx="2">
                  <c:v>July 2010 to June 2012</c:v>
                </c:pt>
                <c:pt idx="3">
                  <c:v>July 2012 to June 2014</c:v>
                </c:pt>
                <c:pt idx="4">
                  <c:v>April 2014 to March 2016</c:v>
                </c:pt>
                <c:pt idx="5">
                  <c:v>April 2016 to March 2018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402100</c:v>
                </c:pt>
                <c:pt idx="1">
                  <c:v>422300</c:v>
                </c:pt>
                <c:pt idx="2">
                  <c:v>429900</c:v>
                </c:pt>
                <c:pt idx="3">
                  <c:v>453200</c:v>
                </c:pt>
                <c:pt idx="4">
                  <c:v>508000</c:v>
                </c:pt>
                <c:pt idx="5">
                  <c:v>564300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A21-49B6-8487-9E4582EDCC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Median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circle"/>
            <c:size val="10"/>
            <c:spPr>
              <a:solidFill>
                <a:srgbClr val="0066FF"/>
              </a:solidFill>
              <a:ln>
                <a:solidFill>
                  <a:srgbClr val="0000FF"/>
                </a:solidFill>
              </a:ln>
            </c:spPr>
          </c:marker>
          <c:cat>
            <c:strRef>
              <c:f>Sheet1!$A$2:$A$7</c:f>
              <c:strCache>
                <c:ptCount val="6"/>
                <c:pt idx="0">
                  <c:v>July 2006 to June 2008</c:v>
                </c:pt>
                <c:pt idx="1">
                  <c:v>July 2008 to June 2010</c:v>
                </c:pt>
                <c:pt idx="2">
                  <c:v>July 2010 to June 2012</c:v>
                </c:pt>
                <c:pt idx="3">
                  <c:v>July 2012 to June 2014</c:v>
                </c:pt>
                <c:pt idx="4">
                  <c:v>April 2014 to March 2016</c:v>
                </c:pt>
                <c:pt idx="5">
                  <c:v>April 2016 to March 2018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223100</c:v>
                </c:pt>
                <c:pt idx="1">
                  <c:v>238500</c:v>
                </c:pt>
                <c:pt idx="2">
                  <c:v>238800</c:v>
                </c:pt>
                <c:pt idx="3">
                  <c:v>234100</c:v>
                </c:pt>
                <c:pt idx="4">
                  <c:v>262100</c:v>
                </c:pt>
                <c:pt idx="5">
                  <c:v>286600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A21-49B6-8487-9E4582EDCC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7229000"/>
        <c:axId val="1"/>
      </c:lineChart>
      <c:catAx>
        <c:axId val="237229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00"/>
            </a:pPr>
            <a:endParaRPr lang="en-US"/>
          </a:p>
        </c:txPr>
        <c:crossAx val="1"/>
        <c:crossesAt val="-10"/>
        <c:auto val="0"/>
        <c:lblAlgn val="ctr"/>
        <c:lblOffset val="100"/>
        <c:noMultiLvlLbl val="0"/>
      </c:catAx>
      <c:valAx>
        <c:axId val="1"/>
        <c:scaling>
          <c:orientation val="minMax"/>
          <c:max val="600000"/>
          <c:min val="200000"/>
        </c:scaling>
        <c:delete val="0"/>
        <c:axPos val="l"/>
        <c:majorGridlines>
          <c:spPr>
            <a:ln w="1321">
              <a:solidFill>
                <a:srgbClr val="C0C0C0"/>
              </a:solidFill>
              <a:prstDash val="solid"/>
            </a:ln>
          </c:spPr>
        </c:majorGridlines>
        <c:numFmt formatCode="&quot;£&quot;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37229000"/>
        <c:crosses val="autoZero"/>
        <c:crossBetween val="midCat"/>
        <c:majorUnit val="100000"/>
        <c:minorUnit val="0.5"/>
      </c:valAx>
      <c:spPr>
        <a:noFill/>
        <a:ln w="254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accent2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00FF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6424133938869354"/>
          <c:y val="0.11499339648177047"/>
          <c:w val="0.13786598700117952"/>
          <c:h val="0.14165421594522004"/>
        </c:manualLayout>
      </c:layout>
      <c:overlay val="0"/>
      <c:spPr>
        <a:solidFill>
          <a:schemeClr val="accent4">
            <a:lumMod val="20000"/>
            <a:lumOff val="80000"/>
          </a:schemeClr>
        </a:solidFill>
        <a:ln w="15875">
          <a:solidFill>
            <a:schemeClr val="bg2">
              <a:lumMod val="75000"/>
            </a:schemeClr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8E2AE-56D5-4B75-8235-F526659C9AF5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473A7-0516-4766-8A03-3C7B6CE4FC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12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7317AF1E-6904-4265-9F6C-7647D94EE9E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F0E98F-F387-477C-A3A5-AE3ADBF356A4}" type="slidenum">
              <a:rPr kumimoji="0" lang="en-GB" altLang="en-US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7620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5DACBAA-CD55-4438-B7C2-0704EBE1D2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5D4A0F1-F41F-4AAA-BA32-52A88A25D3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750888"/>
            <a:ext cx="6594475" cy="3709987"/>
          </a:xfrm>
          <a:ln cap="flat"/>
        </p:spPr>
      </p:sp>
    </p:spTree>
    <p:extLst>
      <p:ext uri="{BB962C8B-B14F-4D97-AF65-F5344CB8AC3E}">
        <p14:creationId xmlns:p14="http://schemas.microsoft.com/office/powerpoint/2010/main" val="2694118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CCDCA-8FC7-4B25-9D58-FC735F9E1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D9D4B-53DF-44BF-9BFC-7024CC3FB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A709B-5BC3-4D82-B327-3C354907B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2912E-4B83-4AFD-A281-C54774091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15907-4A81-4254-8B71-E68ADF612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86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C6D21-D1A2-47AB-9867-C0E141F36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29755B-9BB0-47F1-90F3-AB7031F38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E8998-313E-4E3D-A13D-57DC3AC9C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B86CF-1C04-4976-9325-E80818111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01413-D86B-4317-887A-7DF7881E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98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B3C4B0-8296-4CA3-8FA1-90D612EEF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8A407-4454-4602-88C8-CFE9B9F83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58CA4-237D-49EA-808D-688C7BB9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97C05-5DD0-45B7-B4B3-8D0F148A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FE427-A415-4016-BE9F-51BA8327C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84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6345-E1E5-4BF8-804F-F926317F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01220-6497-4F53-AEC9-792FB4C11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849B4-54E7-43D0-8DF3-8993391BA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0C50D-4A8C-49EA-9028-C0297AAE9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57540-759C-4782-99A9-A34B94CE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70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6EAD4-ADFE-4EB7-BE4E-91877FC00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3E976-047E-4A61-B5FF-EDE9AAF01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086F5-9EEB-4B7D-9E86-D587FB32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C77C0-1FB6-4329-9315-FDDBDC040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8EF7B-09EE-4A6D-8005-31FA869F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12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21D9C-7FE0-47B7-9249-349007D0E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A34AF-AA1F-4916-9597-44E5BEBE7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33175-1C20-4E97-9D8C-23F018652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3D9B8C-F3F0-418D-8005-4BF29FD85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EFD4A-02E7-4F33-A807-CE62DCD2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9AE01-C572-410B-8A50-C138B358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24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97C40-DE1E-49A2-A094-7B692D824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EBB32-97EC-4266-AD89-9DE7924D8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A3E691-8FD5-4153-AAC6-85E09B02E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196237-6768-40F4-BEF3-91FA7828B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F2FEB0-98B5-48BD-B90A-055CC7012F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3ECCE-9070-4933-998E-C15755B70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796528-67D7-47B3-9DD5-B85DDCC12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144B3C-1C43-426A-9C3F-F36D76FD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47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EAC56-5EF1-417E-8BCC-DDD06785B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39A079-2776-4E9F-93A5-BD863608E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689AD-E895-4FDB-A819-DD3FC083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F3F53-2587-4B64-B081-6B5A22E27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7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4231CA-86BE-465B-9CBC-5FB596945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D6A5A2-D305-4386-A1EB-84789C01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8BE66-7FE4-43D4-97FB-7A0B881F5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97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EA472-C687-4FDB-80A5-E00D0FE6B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352C7-B756-40C2-B04A-0F8AEAE6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7EE59-5988-4E6F-AF3C-0A8843EAC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CB864-84C7-47FA-A7F4-A640FEF6B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24988-461D-4E96-9BF7-B95D8A4D9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AB507-D8E6-426A-B30C-A1FDFECD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77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E9F9E-68A2-4804-8958-0317F6D54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251408-9F9E-4F39-A332-E6195AF6D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19036-C675-4789-B715-82AECBA66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B7B4F-4422-4EB6-A0EA-A97B2576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46859-6461-4B03-A8B5-DFAD47222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2A10D-1F79-4F61-8CD9-93A52957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2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E4D98-E8DF-433B-8D6F-CF8E2A47D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7F9CF-28BC-4B16-84B0-F704ADB4A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22593-CC00-4FA4-9257-F5DF0E194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99F3C-FA44-4EBF-9C0C-E9C44ED4AB2E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D5C5-5071-4D34-B3B0-285E26321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C4B4-8C1D-43E2-B963-494174EB3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71D84-E9A2-4F38-999F-42F1DC5698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50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peoplepopulationandcommunity/personalandhouseholdfinances/incomeandwealth/bulletins/totalwealthingreatbritain/late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3B09CBC9-D3D7-42BB-B27E-F0042E7D2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9076140"/>
              </p:ext>
            </p:extLst>
          </p:nvPr>
        </p:nvGraphicFramePr>
        <p:xfrm>
          <a:off x="139959" y="0"/>
          <a:ext cx="11971176" cy="5753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Rectangle 6">
            <a:extLst>
              <a:ext uri="{FF2B5EF4-FFF2-40B4-BE49-F238E27FC236}">
                <a16:creationId xmlns:a16="http://schemas.microsoft.com/office/drawing/2014/main" id="{5C899FA5-E2B2-4043-8A95-5A6710B5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547" y="639569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Mean and median wealth of British households, 2016-18 prices</a:t>
            </a: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6015B914-CF6F-43A3-BFC9-2353428BD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65" y="5641381"/>
            <a:ext cx="120302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Average wealth, Great Britain, April 2016 to March 2018; Figures have been deflated to April 2016 to March 2018 prices using the Consumer Prices Index including owner occupiers’ housing costs (CPIH).</a:t>
            </a:r>
          </a:p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Based on data in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Total Wealth: Wealth in Great Britain: April 2016 to March 2018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(National Statistics, 5 December 2019)</a:t>
            </a:r>
          </a:p>
        </p:txBody>
      </p:sp>
    </p:spTree>
    <p:extLst>
      <p:ext uri="{BB962C8B-B14F-4D97-AF65-F5344CB8AC3E}">
        <p14:creationId xmlns:p14="http://schemas.microsoft.com/office/powerpoint/2010/main" val="1999570002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79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3</cp:revision>
  <dcterms:created xsi:type="dcterms:W3CDTF">2020-04-16T12:20:37Z</dcterms:created>
  <dcterms:modified xsi:type="dcterms:W3CDTF">2020-04-16T15:31:07Z</dcterms:modified>
</cp:coreProperties>
</file>