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421005239209252E-2"/>
          <c:y val="2.9447464199269243E-2"/>
          <c:w val="0.65522680347187545"/>
          <c:h val="0.797194907866889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Property Wealth (net)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5875">
              <a:solidFill>
                <a:schemeClr val="accent2">
                  <a:lumMod val="50000"/>
                </a:schemeClr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5875">
                <a:solidFill>
                  <a:schemeClr val="accent2">
                    <a:lumMod val="50000"/>
                  </a:schemeClr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6051-4D82-A5A8-7869D202B54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5875">
                <a:solidFill>
                  <a:schemeClr val="accent2">
                    <a:lumMod val="50000"/>
                  </a:schemeClr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6051-4D82-A5A8-7869D202B54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April 2014
to
March 2016</c:v>
                </c:pt>
                <c:pt idx="1">
                  <c:v>April 2016
to
March 2018</c:v>
                </c:pt>
              </c:strCache>
            </c:strRef>
          </c:cat>
          <c:val>
            <c:numRef>
              <c:f>Sheet1!$B$2:$C$2</c:f>
              <c:numCache>
                <c:formatCode>0.00</c:formatCode>
                <c:ptCount val="2"/>
                <c:pt idx="0">
                  <c:v>4.49</c:v>
                </c:pt>
                <c:pt idx="1">
                  <c:v>5.09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21-49B6-8487-9E4582EDCC4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Financial Wealth (net)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9050">
              <a:solidFill>
                <a:schemeClr val="accent6">
                  <a:lumMod val="50000"/>
                </a:schemeClr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April 2014
to
March 2016</c:v>
                </c:pt>
                <c:pt idx="1">
                  <c:v>April 2016
to
March 2018</c:v>
                </c:pt>
              </c:strCache>
            </c:strRef>
          </c:cat>
          <c:val>
            <c:numRef>
              <c:f>Sheet1!$B$3:$C$3</c:f>
              <c:numCache>
                <c:formatCode>0.00</c:formatCode>
                <c:ptCount val="2"/>
                <c:pt idx="0">
                  <c:v>1.84</c:v>
                </c:pt>
                <c:pt idx="1">
                  <c:v>2.12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21-49B6-8487-9E4582EDCC4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Physical Wealth</c:v>
                </c:pt>
              </c:strCache>
            </c:strRef>
          </c:tx>
          <c:spPr>
            <a:solidFill>
              <a:srgbClr val="0066FF"/>
            </a:solidFill>
            <a:ln w="19050">
              <a:solidFill>
                <a:srgbClr val="0000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April 2014
to
March 2016</c:v>
                </c:pt>
                <c:pt idx="1">
                  <c:v>April 2016
to
March 2018</c:v>
                </c:pt>
              </c:strCache>
            </c:strRef>
          </c:cat>
          <c:val>
            <c:numRef>
              <c:f>Sheet1!$B$4:$C$4</c:f>
              <c:numCache>
                <c:formatCode>0.00</c:formatCode>
                <c:ptCount val="2"/>
                <c:pt idx="0">
                  <c:v>1.25</c:v>
                </c:pt>
                <c:pt idx="1">
                  <c:v>1.32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1-4D82-A5A8-7869D202B54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Private Pension Wealth</c:v>
                </c:pt>
              </c:strCache>
            </c:strRef>
          </c:tx>
          <c:spPr>
            <a:solidFill>
              <a:srgbClr val="CC00FF"/>
            </a:solidFill>
            <a:ln w="19050">
              <a:solidFill>
                <a:srgbClr val="7030A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April 2014
to
March 2016</c:v>
                </c:pt>
                <c:pt idx="1">
                  <c:v>April 2016
to
March 2018</c:v>
                </c:pt>
              </c:strCache>
            </c:strRef>
          </c:cat>
          <c:val>
            <c:numRef>
              <c:f>Sheet1!$B$5:$C$5</c:f>
              <c:numCache>
                <c:formatCode>0.00</c:formatCode>
                <c:ptCount val="2"/>
                <c:pt idx="0">
                  <c:v>5.36</c:v>
                </c:pt>
                <c:pt idx="1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1-4D82-A5A8-7869D202B54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37229000"/>
        <c:axId val="1"/>
      </c:barChart>
      <c:catAx>
        <c:axId val="237229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/>
            </a:pPr>
            <a:endParaRPr lang="en-US"/>
          </a:p>
        </c:txPr>
        <c:crossAx val="1"/>
        <c:crossesAt val="-10"/>
        <c:auto val="0"/>
        <c:lblAlgn val="ctr"/>
        <c:lblOffset val="100"/>
        <c:noMultiLvlLbl val="0"/>
      </c:catAx>
      <c:valAx>
        <c:axId val="1"/>
        <c:scaling>
          <c:orientation val="minMax"/>
          <c:max val="16"/>
          <c:min val="0"/>
        </c:scaling>
        <c:delete val="0"/>
        <c:axPos val="l"/>
        <c:majorGridlines>
          <c:spPr>
            <a:ln w="1321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GB" sz="2000" dirty="0"/>
                  <a:t>£ trillions at 2016-18 prices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/>
            </a:pPr>
            <a:endParaRPr lang="en-US"/>
          </a:p>
        </c:txPr>
        <c:crossAx val="237229000"/>
        <c:crosses val="autoZero"/>
        <c:crossBetween val="between"/>
        <c:majorUnit val="2"/>
        <c:minorUnit val="0.5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CC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>
                <a:solidFill>
                  <a:schemeClr val="accent2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4239890504442529"/>
          <c:y val="0.27739947770531781"/>
          <c:w val="0.25416204265932929"/>
          <c:h val="0.41876013654889926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5875">
          <a:solidFill>
            <a:schemeClr val="bg2">
              <a:lumMod val="75000"/>
            </a:schemeClr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F6F7B-BC06-46FD-A7ED-D6615C7EBD0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93A7-3DAF-47BE-873E-5A47C6EE7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493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7317AF1E-6904-4265-9F6C-7647D94EE9E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0E98F-F387-477C-A3A5-AE3ADBF356A4}" type="slidenum">
              <a:rPr kumimoji="0" lang="en-GB" altLang="en-US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7620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5DACBAA-CD55-4438-B7C2-0704EBE1D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5D4A0F1-F41F-4AAA-BA32-52A88A25D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750888"/>
            <a:ext cx="6594475" cy="3709987"/>
          </a:xfrm>
          <a:ln cap="flat"/>
        </p:spPr>
      </p:sp>
    </p:spTree>
    <p:extLst>
      <p:ext uri="{BB962C8B-B14F-4D97-AF65-F5344CB8AC3E}">
        <p14:creationId xmlns:p14="http://schemas.microsoft.com/office/powerpoint/2010/main" val="211582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96584-2BDA-4339-8447-806CCED80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D12507-D796-4AAF-B5E9-B41C2DE75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DB7A8-A177-4A5E-8E63-BFA3E1CC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FF150-57D9-4C32-9CCF-4E77D4A8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35F85-BF8F-4FA8-9694-AD68916A4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4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26F6-D6A1-4165-8FCB-290302282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CE2AD-C41E-4628-95BF-E67602168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8327D-4EBA-404C-953F-69D3F0E7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ED7CF-9AE6-4161-B664-CA57B142D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98BA9-2CA3-4C70-8DAC-FCA7CBDF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84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7FD4CA-53B8-4BBF-BC07-BFB92DBC5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891CA7-4570-403D-9FD5-89D6F36E0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4AB03-0139-42B4-BD47-5DBF45D0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98F16-A190-4A8D-B641-5CA68C91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29CA1-0A70-4A9D-A02B-57E0D91C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5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232FA-2DEB-4D02-9FA7-AA8270568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BA4B6-1CA1-4FE7-B373-6C0F4E13C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8F3B8-E4D6-4C2C-BAFD-402B883C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3BFB6-D4B3-45B9-B382-F44FCD94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F3479-6629-425A-93E6-86910E5C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9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9659-2A92-42B3-A15C-004A319C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30563-172C-4A7A-A033-E99FD84D2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77187-F7FB-485C-8078-C1EFD0E75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16D19-2387-4BD0-86D2-172B3316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395FD-677C-4527-8EBC-723F731E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82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5E10-128E-4ABF-AD9E-54E608B93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AD920-410F-407F-A45F-0A4E7628B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7CFBC2-3081-4F76-B662-E46B9D366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B3E32-B416-4311-80E3-77E44DF90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EB093-D919-44FC-85F9-F5E231C5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EDA44-5458-4F14-9390-662A9208A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77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8F69-7571-489C-861B-0F5223C7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F4D42-B330-4B9A-BBE9-8E3AA419F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CEA6A-5429-4CD8-B0F8-31C4BFE40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D0C91-B0CD-432A-8247-2EB1B482F2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2D3866-E2FD-4CC0-85E2-175784AEA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159BCA-B761-458F-BEF3-DF71C15A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5E48B3-A49B-4757-82EA-0CE18E67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285DC-005C-4552-A48D-B1C937EB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AC4E-A826-4B0A-AC22-1E644275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AC0804-451E-46AD-8AA8-5FC27ABF5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7B2374-DE0C-4652-8AFA-B73B8475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E8626-9EDB-471D-A8E6-4D3D227C2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7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7BD7A-CCE8-43CE-9246-BD9914D3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0CA278-F9F0-4621-8212-EB30B2889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2E518-CAD7-42C7-9617-C71529A78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88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3A38-9AE7-4771-A74E-5E3B895F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9776D-D4BC-43A8-B5CD-508CF7680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75490-7CDE-49B9-B9E2-56FB4C70E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EC1AE-1911-481B-A80D-EE1C029B6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1DE99-1550-4FE8-BB85-776BC73F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8208A-9719-4184-9336-A967D0887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71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64769-DE71-4B70-91D7-E4E2A8BA9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00F93-77E6-42AE-B746-72EF1BB8C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68008-79C8-4F19-B667-0D391D4D9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F549F-9C0E-4DBF-8D8B-6CB6DC37E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E5064-F52D-4BBB-A5EC-2E13CFFB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CBEE1-B13C-4D94-A1F0-C4B6979D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89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7AE967-FD82-4D5F-9A42-5DD8BA41E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6D4E4-28F4-4496-8749-46CA96DC6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9F104-C336-49C4-9FE4-C01BD880F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A2769-492C-49CE-8642-B3C9C3B23189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8DF96-9F1C-43AB-98F9-FE03E5F8A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D1DDF-A4D1-41B7-B66C-7E837C4E3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8ABA0-66D1-40AA-AE7D-C58008542C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25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peoplepopulationandcommunity/personalandhouseholdfinances/incomeandwealth/bulletins/totalwealthingreatbritain/lat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B09CBC9-D3D7-42BB-B27E-F0042E7D2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98770"/>
              </p:ext>
            </p:extLst>
          </p:nvPr>
        </p:nvGraphicFramePr>
        <p:xfrm>
          <a:off x="361681" y="83976"/>
          <a:ext cx="11652692" cy="5654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7">
            <a:extLst>
              <a:ext uri="{FF2B5EF4-FFF2-40B4-BE49-F238E27FC236}">
                <a16:creationId xmlns:a16="http://schemas.microsoft.com/office/drawing/2014/main" id="{6015B914-CF6F-43A3-BFC9-2353428BD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27" y="5738327"/>
            <a:ext cx="114664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Aggregate wealth, Great Britain, April 2016 to March 2018; Figures have been deflated to April 2016 to March 2018 prices using the Consumer Prices Index including owner occupiers’ housing costs (CPIH).</a:t>
            </a:r>
          </a:p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Total Wealth: Wealth in Great Britain: April 2016 to March 2018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(National Statistics, 5 December 2019)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A78766-C4CE-4805-8B4E-4794407ED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883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Breakdown of aggregate wealth in the GB by component, 2016-18 prices</a:t>
            </a:r>
          </a:p>
        </p:txBody>
      </p:sp>
    </p:spTree>
    <p:extLst>
      <p:ext uri="{BB962C8B-B14F-4D97-AF65-F5344CB8AC3E}">
        <p14:creationId xmlns:p14="http://schemas.microsoft.com/office/powerpoint/2010/main" val="214676092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1</cp:revision>
  <dcterms:created xsi:type="dcterms:W3CDTF">2020-04-16T11:52:35Z</dcterms:created>
  <dcterms:modified xsi:type="dcterms:W3CDTF">2020-04-16T11:58:54Z</dcterms:modified>
</cp:coreProperties>
</file>