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634242116171572"/>
          <c:y val="3.250471791331843E-2"/>
          <c:w val="0.82809699070693954"/>
          <c:h val="0.86424474187380496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GDP at constant 2019 prices</c:v>
                </c:pt>
              </c:strCache>
            </c:strRef>
          </c:tx>
          <c:spPr>
            <a:ln w="44901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numRef>
              <c:f>Sheet1!$A$2:$A$67</c:f>
              <c:numCache>
                <c:formatCode>General</c:formatCode>
                <c:ptCount val="66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  <c:pt idx="53">
                  <c:v>2013</c:v>
                </c:pt>
                <c:pt idx="54">
                  <c:v>2014</c:v>
                </c:pt>
                <c:pt idx="55">
                  <c:v>2015</c:v>
                </c:pt>
                <c:pt idx="56">
                  <c:v>2016</c:v>
                </c:pt>
                <c:pt idx="57">
                  <c:v>2017</c:v>
                </c:pt>
                <c:pt idx="58">
                  <c:v>2018</c:v>
                </c:pt>
                <c:pt idx="59">
                  <c:v>2019</c:v>
                </c:pt>
                <c:pt idx="60">
                  <c:v>2020</c:v>
                </c:pt>
                <c:pt idx="61">
                  <c:v>2021</c:v>
                </c:pt>
                <c:pt idx="62">
                  <c:v>2022</c:v>
                </c:pt>
                <c:pt idx="63">
                  <c:v>2023</c:v>
                </c:pt>
                <c:pt idx="64">
                  <c:v>2024</c:v>
                </c:pt>
                <c:pt idx="65">
                  <c:v>2025</c:v>
                </c:pt>
              </c:numCache>
            </c:numRef>
          </c:cat>
          <c:val>
            <c:numRef>
              <c:f>Sheet1!$B$2:$B$67</c:f>
              <c:numCache>
                <c:formatCode>General</c:formatCode>
                <c:ptCount val="66"/>
                <c:pt idx="0">
                  <c:v>576.14400000000001</c:v>
                </c:pt>
                <c:pt idx="1">
                  <c:v>591.529</c:v>
                </c:pt>
                <c:pt idx="2">
                  <c:v>597.89300000000003</c:v>
                </c:pt>
                <c:pt idx="3">
                  <c:v>626.79700000000003</c:v>
                </c:pt>
                <c:pt idx="4">
                  <c:v>662.54399999999998</c:v>
                </c:pt>
                <c:pt idx="5">
                  <c:v>676.53599999999994</c:v>
                </c:pt>
                <c:pt idx="6">
                  <c:v>687.01700000000005</c:v>
                </c:pt>
                <c:pt idx="7">
                  <c:v>705.99800000000005</c:v>
                </c:pt>
                <c:pt idx="8">
                  <c:v>744.48299999999995</c:v>
                </c:pt>
                <c:pt idx="9">
                  <c:v>758.75300000000004</c:v>
                </c:pt>
                <c:pt idx="10">
                  <c:v>779.19100000000003</c:v>
                </c:pt>
                <c:pt idx="11">
                  <c:v>807.28300000000002</c:v>
                </c:pt>
                <c:pt idx="12">
                  <c:v>841.952</c:v>
                </c:pt>
                <c:pt idx="13">
                  <c:v>896.65700000000004</c:v>
                </c:pt>
                <c:pt idx="14">
                  <c:v>874.19299999999998</c:v>
                </c:pt>
                <c:pt idx="15">
                  <c:v>861.03</c:v>
                </c:pt>
                <c:pt idx="16">
                  <c:v>886.97</c:v>
                </c:pt>
                <c:pt idx="17">
                  <c:v>908.57600000000002</c:v>
                </c:pt>
                <c:pt idx="18">
                  <c:v>946.51499999999999</c:v>
                </c:pt>
                <c:pt idx="19">
                  <c:v>981.74300000000005</c:v>
                </c:pt>
                <c:pt idx="20">
                  <c:v>961.53</c:v>
                </c:pt>
                <c:pt idx="21">
                  <c:v>954.86599999999999</c:v>
                </c:pt>
                <c:pt idx="22">
                  <c:v>973.68399999999997</c:v>
                </c:pt>
                <c:pt idx="23">
                  <c:v>1014.561</c:v>
                </c:pt>
                <c:pt idx="24">
                  <c:v>1037.2950000000001</c:v>
                </c:pt>
                <c:pt idx="25">
                  <c:v>1080.0840000000001</c:v>
                </c:pt>
                <c:pt idx="26">
                  <c:v>1114.1569999999999</c:v>
                </c:pt>
                <c:pt idx="27">
                  <c:v>1174.2729999999999</c:v>
                </c:pt>
                <c:pt idx="28">
                  <c:v>1240.0519999999999</c:v>
                </c:pt>
                <c:pt idx="29">
                  <c:v>1270.365</c:v>
                </c:pt>
                <c:pt idx="30">
                  <c:v>1278.4159999999999</c:v>
                </c:pt>
                <c:pt idx="31">
                  <c:v>1263.249</c:v>
                </c:pt>
                <c:pt idx="32">
                  <c:v>1267.2059999999999</c:v>
                </c:pt>
                <c:pt idx="33">
                  <c:v>1297.6279999999999</c:v>
                </c:pt>
                <c:pt idx="34">
                  <c:v>1346.5239999999999</c:v>
                </c:pt>
                <c:pt idx="35">
                  <c:v>1379.43</c:v>
                </c:pt>
                <c:pt idx="36">
                  <c:v>1412.9259999999999</c:v>
                </c:pt>
                <c:pt idx="37">
                  <c:v>1482.289</c:v>
                </c:pt>
                <c:pt idx="38">
                  <c:v>1529.04</c:v>
                </c:pt>
                <c:pt idx="39">
                  <c:v>1574.76</c:v>
                </c:pt>
                <c:pt idx="40">
                  <c:v>1632.5909999999999</c:v>
                </c:pt>
                <c:pt idx="41">
                  <c:v>1666.4290000000001</c:v>
                </c:pt>
                <c:pt idx="42">
                  <c:v>1701.8109999999999</c:v>
                </c:pt>
                <c:pt idx="43">
                  <c:v>1753.374</c:v>
                </c:pt>
                <c:pt idx="44">
                  <c:v>1794.6769999999999</c:v>
                </c:pt>
                <c:pt idx="45">
                  <c:v>1841.2180000000001</c:v>
                </c:pt>
                <c:pt idx="46">
                  <c:v>1888.797</c:v>
                </c:pt>
                <c:pt idx="47">
                  <c:v>1931.663</c:v>
                </c:pt>
                <c:pt idx="48">
                  <c:v>1927.0340000000001</c:v>
                </c:pt>
                <c:pt idx="49">
                  <c:v>1845.1859999999999</c:v>
                </c:pt>
                <c:pt idx="50">
                  <c:v>1884.5150000000001</c:v>
                </c:pt>
                <c:pt idx="51">
                  <c:v>1911.9829999999999</c:v>
                </c:pt>
                <c:pt idx="52">
                  <c:v>1940.087</c:v>
                </c:pt>
                <c:pt idx="53">
                  <c:v>1976.7550000000001</c:v>
                </c:pt>
                <c:pt idx="54">
                  <c:v>2035.883</c:v>
                </c:pt>
                <c:pt idx="55">
                  <c:v>2089.2759999999998</c:v>
                </c:pt>
                <c:pt idx="56">
                  <c:v>2136.5659999999998</c:v>
                </c:pt>
                <c:pt idx="57">
                  <c:v>2182.17</c:v>
                </c:pt>
                <c:pt idx="58">
                  <c:v>2218.1959999999999</c:v>
                </c:pt>
                <c:pt idx="59">
                  <c:v>2255.2829999999999</c:v>
                </c:pt>
                <c:pt idx="60">
                  <c:v>2036.66</c:v>
                </c:pt>
                <c:pt idx="61">
                  <c:v>2174.3993158000003</c:v>
                </c:pt>
                <c:pt idx="62">
                  <c:v>2283.4019535010543</c:v>
                </c:pt>
                <c:pt idx="63">
                  <c:v>2327.2661050278093</c:v>
                </c:pt>
                <c:pt idx="64">
                  <c:v>2364.9678159292598</c:v>
                </c:pt>
                <c:pt idx="65">
                  <c:v>2400.7024796279507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2CD-4499-B3CE-CAD5476C5AAB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GDP at current prices</c:v>
                </c:pt>
              </c:strCache>
            </c:strRef>
          </c:tx>
          <c:spPr>
            <a:ln w="44901">
              <a:solidFill>
                <a:srgbClr val="CC0000"/>
              </a:solidFill>
              <a:prstDash val="solid"/>
            </a:ln>
          </c:spPr>
          <c:marker>
            <c:symbol val="none"/>
          </c:marker>
          <c:cat>
            <c:numRef>
              <c:f>Sheet1!$A$2:$A$67</c:f>
              <c:numCache>
                <c:formatCode>General</c:formatCode>
                <c:ptCount val="66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  <c:pt idx="53">
                  <c:v>2013</c:v>
                </c:pt>
                <c:pt idx="54">
                  <c:v>2014</c:v>
                </c:pt>
                <c:pt idx="55">
                  <c:v>2015</c:v>
                </c:pt>
                <c:pt idx="56">
                  <c:v>2016</c:v>
                </c:pt>
                <c:pt idx="57">
                  <c:v>2017</c:v>
                </c:pt>
                <c:pt idx="58">
                  <c:v>2018</c:v>
                </c:pt>
                <c:pt idx="59">
                  <c:v>2019</c:v>
                </c:pt>
                <c:pt idx="60">
                  <c:v>2020</c:v>
                </c:pt>
                <c:pt idx="61">
                  <c:v>2021</c:v>
                </c:pt>
                <c:pt idx="62">
                  <c:v>2022</c:v>
                </c:pt>
                <c:pt idx="63">
                  <c:v>2023</c:v>
                </c:pt>
                <c:pt idx="64">
                  <c:v>2024</c:v>
                </c:pt>
                <c:pt idx="65">
                  <c:v>2025</c:v>
                </c:pt>
              </c:numCache>
            </c:numRef>
          </c:cat>
          <c:val>
            <c:numRef>
              <c:f>Sheet1!$C$2:$C$67</c:f>
              <c:numCache>
                <c:formatCode>General</c:formatCode>
                <c:ptCount val="66"/>
                <c:pt idx="0">
                  <c:v>26.189</c:v>
                </c:pt>
                <c:pt idx="1">
                  <c:v>27.905000000000001</c:v>
                </c:pt>
                <c:pt idx="2">
                  <c:v>29.224</c:v>
                </c:pt>
                <c:pt idx="3">
                  <c:v>31.09</c:v>
                </c:pt>
                <c:pt idx="4">
                  <c:v>34.037999999999997</c:v>
                </c:pt>
                <c:pt idx="5">
                  <c:v>36.817999999999998</c:v>
                </c:pt>
                <c:pt idx="6">
                  <c:v>39.383000000000003</c:v>
                </c:pt>
                <c:pt idx="7">
                  <c:v>41.665999999999997</c:v>
                </c:pt>
                <c:pt idx="8">
                  <c:v>45.786000000000001</c:v>
                </c:pt>
                <c:pt idx="9">
                  <c:v>49.753999999999998</c:v>
                </c:pt>
                <c:pt idx="10">
                  <c:v>56.02</c:v>
                </c:pt>
                <c:pt idx="11">
                  <c:v>62.841000000000001</c:v>
                </c:pt>
                <c:pt idx="12">
                  <c:v>70.501999999999995</c:v>
                </c:pt>
                <c:pt idx="13">
                  <c:v>81.686999999999998</c:v>
                </c:pt>
                <c:pt idx="14">
                  <c:v>92.534000000000006</c:v>
                </c:pt>
                <c:pt idx="15">
                  <c:v>114.93600000000001</c:v>
                </c:pt>
                <c:pt idx="16">
                  <c:v>136.80000000000001</c:v>
                </c:pt>
                <c:pt idx="17">
                  <c:v>159.524</c:v>
                </c:pt>
                <c:pt idx="18">
                  <c:v>185.83699999999999</c:v>
                </c:pt>
                <c:pt idx="19">
                  <c:v>220.58600000000001</c:v>
                </c:pt>
                <c:pt idx="20">
                  <c:v>259.49900000000002</c:v>
                </c:pt>
                <c:pt idx="21">
                  <c:v>289.65300000000002</c:v>
                </c:pt>
                <c:pt idx="22">
                  <c:v>318.99900000000002</c:v>
                </c:pt>
                <c:pt idx="23">
                  <c:v>350.81299999999999</c:v>
                </c:pt>
                <c:pt idx="24">
                  <c:v>377.38600000000002</c:v>
                </c:pt>
                <c:pt idx="25">
                  <c:v>414.161</c:v>
                </c:pt>
                <c:pt idx="26">
                  <c:v>446.36099999999999</c:v>
                </c:pt>
                <c:pt idx="27">
                  <c:v>496.226</c:v>
                </c:pt>
                <c:pt idx="28">
                  <c:v>555.98</c:v>
                </c:pt>
                <c:pt idx="29">
                  <c:v>615.125</c:v>
                </c:pt>
                <c:pt idx="30">
                  <c:v>669.87300000000005</c:v>
                </c:pt>
                <c:pt idx="31">
                  <c:v>706.82100000000003</c:v>
                </c:pt>
                <c:pt idx="32">
                  <c:v>732.29499999999996</c:v>
                </c:pt>
                <c:pt idx="33">
                  <c:v>771.41399999999999</c:v>
                </c:pt>
                <c:pt idx="34">
                  <c:v>812.28899999999999</c:v>
                </c:pt>
                <c:pt idx="35">
                  <c:v>853.22799999999995</c:v>
                </c:pt>
                <c:pt idx="36">
                  <c:v>911.19100000000003</c:v>
                </c:pt>
                <c:pt idx="37">
                  <c:v>952.58500000000004</c:v>
                </c:pt>
                <c:pt idx="38">
                  <c:v>998.31799999999998</c:v>
                </c:pt>
                <c:pt idx="39">
                  <c:v>1041.97</c:v>
                </c:pt>
                <c:pt idx="40">
                  <c:v>1098.5</c:v>
                </c:pt>
                <c:pt idx="41">
                  <c:v>1142.0229999999999</c:v>
                </c:pt>
                <c:pt idx="42">
                  <c:v>1190.336</c:v>
                </c:pt>
                <c:pt idx="43">
                  <c:v>1259.97</c:v>
                </c:pt>
                <c:pt idx="44">
                  <c:v>1322.7950000000001</c:v>
                </c:pt>
                <c:pt idx="45">
                  <c:v>1399.6559999999999</c:v>
                </c:pt>
                <c:pt idx="46">
                  <c:v>1476.722</c:v>
                </c:pt>
                <c:pt idx="47">
                  <c:v>1552.47</c:v>
                </c:pt>
                <c:pt idx="48">
                  <c:v>1598.752</c:v>
                </c:pt>
                <c:pt idx="49">
                  <c:v>1557.12</c:v>
                </c:pt>
                <c:pt idx="50">
                  <c:v>1612.1949999999999</c:v>
                </c:pt>
                <c:pt idx="51">
                  <c:v>1669.509</c:v>
                </c:pt>
                <c:pt idx="52">
                  <c:v>1721.355</c:v>
                </c:pt>
                <c:pt idx="53">
                  <c:v>1793.155</c:v>
                </c:pt>
                <c:pt idx="54">
                  <c:v>1876.162</c:v>
                </c:pt>
                <c:pt idx="55">
                  <c:v>1935.212</c:v>
                </c:pt>
                <c:pt idx="56">
                  <c:v>2016.6379999999999</c:v>
                </c:pt>
                <c:pt idx="57">
                  <c:v>2097.143</c:v>
                </c:pt>
                <c:pt idx="58">
                  <c:v>2174.38</c:v>
                </c:pt>
                <c:pt idx="59">
                  <c:v>2255.2829999999999</c:v>
                </c:pt>
                <c:pt idx="60">
                  <c:v>2156.0729999999999</c:v>
                </c:pt>
                <c:pt idx="61">
                  <c:v>2282.2060456781337</c:v>
                </c:pt>
                <c:pt idx="62">
                  <c:v>2440.7632987814145</c:v>
                </c:pt>
                <c:pt idx="63">
                  <c:v>2506.5631449433463</c:v>
                </c:pt>
                <c:pt idx="64">
                  <c:v>2593.8804473141836</c:v>
                </c:pt>
                <c:pt idx="65">
                  <c:v>2688.8469715928541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2CD-4499-B3CE-CAD5476C5A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9411648"/>
        <c:axId val="1"/>
      </c:lineChart>
      <c:catAx>
        <c:axId val="1694116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0"/>
        <c:auto val="0"/>
        <c:lblAlgn val="ctr"/>
        <c:lblOffset val="100"/>
        <c:tickLblSkip val="5"/>
        <c:tickMarkSkip val="5"/>
        <c:noMultiLvlLbl val="0"/>
      </c:catAx>
      <c:valAx>
        <c:axId val="1"/>
        <c:scaling>
          <c:orientation val="minMax"/>
          <c:max val="2750"/>
          <c:min val="0"/>
        </c:scaling>
        <c:delete val="0"/>
        <c:axPos val="l"/>
        <c:majorGridlines>
          <c:spPr>
            <a:ln w="6350">
              <a:solidFill>
                <a:srgbClr val="5F5F5F"/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2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100"/>
                  <a:t>£ billions</a:t>
                </a:r>
              </a:p>
            </c:rich>
          </c:tx>
          <c:layout>
            <c:manualLayout>
              <c:xMode val="edge"/>
              <c:yMode val="edge"/>
              <c:x val="1.0617786786883759E-3"/>
              <c:y val="0.38432137036774605"/>
            </c:manualLayout>
          </c:layout>
          <c:overlay val="0"/>
          <c:spPr>
            <a:noFill/>
            <a:ln w="29934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69411648"/>
        <c:crosses val="autoZero"/>
        <c:crossBetween val="midCat"/>
        <c:majorUnit val="250"/>
      </c:valAx>
      <c:spPr>
        <a:solidFill>
          <a:srgbClr val="FFFFFF"/>
        </a:solidFill>
        <a:ln w="12700">
          <a:solidFill>
            <a:schemeClr val="bg1">
              <a:lumMod val="75000"/>
            </a:schemeClr>
          </a:solidFill>
        </a:ln>
      </c:spPr>
    </c:plotArea>
    <c:legend>
      <c:legendPos val="r"/>
      <c:legendEntry>
        <c:idx val="0"/>
        <c:txPr>
          <a:bodyPr/>
          <a:lstStyle/>
          <a:p>
            <a:pPr>
              <a:defRPr sz="2100" b="0" i="0" u="none" strike="noStrike" baseline="0">
                <a:solidFill>
                  <a:srgbClr val="0000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100" b="0" i="0" u="none" strike="noStrike" baseline="0">
                <a:solidFill>
                  <a:srgbClr val="CC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14729477084595191"/>
          <c:y val="4.675545523665995E-2"/>
          <c:w val="0.35240316681726258"/>
          <c:h val="0.16335895982427548"/>
        </c:manualLayout>
      </c:layout>
      <c:overlay val="0"/>
      <c:spPr>
        <a:solidFill>
          <a:srgbClr val="FFFFDC"/>
        </a:solidFill>
        <a:ln w="19050">
          <a:solidFill>
            <a:srgbClr val="660066"/>
          </a:solidFill>
          <a:prstDash val="solid"/>
        </a:ln>
      </c:spPr>
      <c:txPr>
        <a:bodyPr/>
        <a:lstStyle/>
        <a:p>
          <a:pPr>
            <a:defRPr sz="2100" b="0" i="0" u="none" strike="noStrike" baseline="0">
              <a:solidFill>
                <a:srgbClr val="333333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2121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E242FC-B008-4DDF-992F-B2669D28CB97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8BAC7D-6D75-4ED3-9B98-BF515CB440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4141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6CEF6BAE-4448-43E4-9E51-990ED1E0EE1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4EA47103-45CF-47FC-96B8-925BDD8F1A33}" type="slidenum">
              <a:rPr lang="en-GB" altLang="en-US" sz="1200"/>
              <a:pPr algn="r"/>
              <a:t>1</a:t>
            </a:fld>
            <a:endParaRPr lang="en-GB" altLang="en-US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B31D76F3-28B3-47EC-8A67-90952AE022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2F4F85C7-4981-408A-AE5E-DF995EB907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150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70BFB-9D7B-4B7C-9AAA-B9944DE251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CF3077-857C-48E1-8092-4271EA33D2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B44D3F-86CD-471A-8F3E-4FAE7E2B2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121A94-81BC-49C9-92BA-DA45CCDA1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366A01-1710-4065-84AF-C95A20D81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4445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81F22-C7F7-4EF9-BE73-A8C17CC3C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631E66-2AFF-4CCA-87D4-EB86DBE67F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D9DC1B-AFC6-45AA-B61A-119D2B694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2CDAB9-7F7A-4C9C-98E9-14C391FE6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535B62-6B7E-4623-9B35-C18257174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237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2BE04E-0FD6-444B-B8D9-BF2B75C290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949E4F-EFF8-4305-9CF1-12E6743766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83C175-C7C9-46C8-BC69-55A747B1C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9EBC93-BA59-49F3-8DD0-223DF5FEF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2936F0-B5D5-4850-A2E7-3F5F2B302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6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745EB-127D-452E-B25D-1E54B9683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9813E2-3580-4CAD-877C-1B35F7A5DA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5ED50E-3556-4169-B4A6-F87995BD6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302E2D-602F-4501-998F-83D8F0B50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8C9892-5C53-4264-B5E5-F5A9758E4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0991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86823-5F8A-4DD0-A8F5-9D74C5076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0DDC86-F5D7-4B10-AB93-8161CC5DE4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30E7D9-CEE5-4D19-A346-A0FA2DAE3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B47C0C-D086-440E-81C8-5B4DD1F04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8E1F89-3194-4773-B30F-598217CD8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0282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D1D84-5C75-4AAF-A699-F1A432E36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36532-87F5-4B3B-9385-590D1AE77F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61914A-DB4B-409C-A1F4-9DCE1E3028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CBD7CD-00FF-4381-A44D-212BBA6A1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A6911E-434E-4592-847E-55F052B37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33BE60-7C67-4DFE-B56C-AAFF77168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9351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78EA2-ACE7-4392-8172-33CEBD6AD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FF56F1-0C02-4E6D-8F7E-FF5104D08E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3D1180-E31F-4586-AABB-D69BA3DD71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C4F13E-49E4-4865-839F-DEE557B849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0FF32E-0641-46AA-8DBB-5F3BABB9EC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C67760-1EE4-4C80-BC12-C5F608D3E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F60DAF-4BB2-4C7E-99B5-49AA4B883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3135F2-F00B-4434-8A3F-8EA9EEA2C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842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56F24-E86E-4421-BF55-BA542B003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6B8679-7889-448B-A493-5F50E8845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F6BF53-52E3-4F7E-88B0-EC631075D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CA05BF-0D39-48BF-8F5F-B325D93CD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1773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1AF95D-E01C-4DAC-B033-69B5D017F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C1734C-0A8C-43E0-B3BF-759A9FA5E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D32E05-7733-4D2B-933D-E798915FA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4028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05234-09EB-4D82-B063-F9E19B9F8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AABA94-2133-4E80-A221-9C9786D6F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B675AA-425C-4431-A283-2A7E42D4B4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754A5D-7A72-4C2A-9C5C-B26340006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667660-A4E3-4309-8D66-9EAB74EB2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2F599C-6FA0-4215-9EAB-15E83EAE0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262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ACA6D-9490-4917-B13B-A557F249E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3AB6B3-4E92-4AE9-A25D-1D68C064F7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0909AD-0EC8-403A-B58C-695B75743C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4B9850-79C6-4A61-81E9-D8590DE26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CBDD22-B23D-4027-8396-410E0FF2F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865A75-63E2-4788-9D04-8BF126FA0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5500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314EB5-D601-4186-AD2B-AEEF2DC5A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653025-79DB-4E5A-A4F4-30929E3A3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582899-9F91-4E53-9B7A-BAB12990CD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BC2492-9756-4C96-90E9-DB02BB3810B8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5E3216-E4E5-4C62-9D05-A48C7BEE15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3DD79D-6EB0-4A13-B756-57094374AF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4755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ns.gov.uk/economy/grossdomesticproductgdp/timeseries/ybha/qna?referrer=search&amp;searchTerm=ybha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hyperlink" Target="https://www.imf.org/en/Publications/SPROLLS/world-economic-outlook-databases#sort=%40imfdate%20descending" TargetMode="External"/><Relationship Id="rId4" Type="http://schemas.openxmlformats.org/officeDocument/2006/relationships/hyperlink" Target="https://www.ons.gov.uk/economy/grossdomesticproductgdp/timeseries/abmi/qn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 Box 10">
            <a:extLst>
              <a:ext uri="{FF2B5EF4-FFF2-40B4-BE49-F238E27FC236}">
                <a16:creationId xmlns:a16="http://schemas.microsoft.com/office/drawing/2014/main" id="{5A42E250-1F0C-46E1-AE75-FCC1E24C20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5991" y="5811560"/>
            <a:ext cx="1022680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i="1" dirty="0">
                <a:latin typeface="Arial" panose="020B0604020202020204" pitchFamily="34" charset="0"/>
              </a:rPr>
              <a:t>Note</a:t>
            </a:r>
            <a:r>
              <a:rPr lang="en-US" altLang="en-US" sz="1200" dirty="0">
                <a:latin typeface="Arial" panose="020B0604020202020204" pitchFamily="34" charset="0"/>
              </a:rPr>
              <a:t>: Data from 2021 based on IMF forecasts.</a:t>
            </a:r>
            <a:endParaRPr lang="en-GB" altLang="en-US" sz="1200" i="1" dirty="0">
              <a:latin typeface="Arial" panose="020B0604020202020204" pitchFamily="34" charset="0"/>
            </a:endParaRPr>
          </a:p>
          <a:p>
            <a:r>
              <a:rPr lang="en-GB" altLang="en-US" sz="1200" i="1" dirty="0">
                <a:latin typeface="Arial" panose="020B0604020202020204" pitchFamily="34" charset="0"/>
              </a:rPr>
              <a:t>Source</a:t>
            </a:r>
            <a:r>
              <a:rPr lang="en-GB" altLang="en-US" sz="1200" dirty="0">
                <a:latin typeface="Arial" panose="020B0604020202020204" pitchFamily="34" charset="0"/>
              </a:rPr>
              <a:t>:</a:t>
            </a:r>
            <a:r>
              <a:rPr lang="en-GB" altLang="en-US" sz="1200" i="1" dirty="0">
                <a:latin typeface="Arial" panose="020B0604020202020204" pitchFamily="34" charset="0"/>
              </a:rPr>
              <a:t> </a:t>
            </a:r>
            <a:r>
              <a:rPr lang="en-GB" altLang="en-US" sz="1200" dirty="0">
                <a:latin typeface="Arial" panose="020B0604020202020204" pitchFamily="34" charset="0"/>
              </a:rPr>
              <a:t>Based on </a:t>
            </a:r>
            <a:r>
              <a:rPr lang="en-GB" altLang="en-US" sz="1200" i="1" dirty="0">
                <a:latin typeface="Arial" panose="020B0604020202020204" pitchFamily="34" charset="0"/>
              </a:rPr>
              <a:t>Time Series Data</a:t>
            </a:r>
            <a:r>
              <a:rPr lang="en-GB" altLang="en-US" sz="1200" dirty="0">
                <a:latin typeface="Arial" panose="020B0604020202020204" pitchFamily="34" charset="0"/>
              </a:rPr>
              <a:t>, series </a:t>
            </a:r>
            <a:r>
              <a:rPr lang="en-GB" altLang="en-US" sz="1200" dirty="0">
                <a:latin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YBHA</a:t>
            </a:r>
            <a:r>
              <a:rPr lang="en-GB" altLang="en-US" sz="1200" dirty="0">
                <a:latin typeface="Arial" panose="020B0604020202020204" pitchFamily="34" charset="0"/>
              </a:rPr>
              <a:t> and </a:t>
            </a:r>
            <a:r>
              <a:rPr lang="en-GB" altLang="en-US" sz="1200" dirty="0">
                <a:latin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ABMI</a:t>
            </a:r>
            <a:r>
              <a:rPr lang="en-GB" altLang="en-US" sz="1200" dirty="0">
                <a:latin typeface="Arial" panose="020B0604020202020204" pitchFamily="34" charset="0"/>
              </a:rPr>
              <a:t> (ONS)</a:t>
            </a:r>
            <a:r>
              <a:rPr lang="en-US" altLang="en-US" sz="1200" dirty="0">
                <a:latin typeface="Arial" panose="020B0604020202020204" pitchFamily="34" charset="0"/>
              </a:rPr>
              <a:t> and </a:t>
            </a:r>
            <a:r>
              <a:rPr lang="en-US" altLang="en-US" sz="1200" i="1" dirty="0">
                <a:latin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World Economic Outlook Database</a:t>
            </a:r>
            <a:r>
              <a:rPr lang="en-US" altLang="en-US" sz="1200" dirty="0">
                <a:latin typeface="Arial" panose="020B0604020202020204" pitchFamily="34" charset="0"/>
              </a:rPr>
              <a:t> (IMF, October 2021). </a:t>
            </a:r>
            <a:endParaRPr lang="en-GB" altLang="en-US" sz="1200" dirty="0">
              <a:latin typeface="Arial" panose="020B0604020202020204" pitchFamily="34" charset="0"/>
            </a:endParaRPr>
          </a:p>
        </p:txBody>
      </p:sp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E8575CBC-BE8F-4E0E-928C-34C2EDF128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9433656"/>
              </p:ext>
            </p:extLst>
          </p:nvPr>
        </p:nvGraphicFramePr>
        <p:xfrm>
          <a:off x="214313" y="217088"/>
          <a:ext cx="11620500" cy="564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6" name="Text Box 5">
            <a:extLst>
              <a:ext uri="{FF2B5EF4-FFF2-40B4-BE49-F238E27FC236}">
                <a16:creationId xmlns:a16="http://schemas.microsoft.com/office/drawing/2014/main" id="{D389D9D3-34A8-4862-8CB0-95821ADF7D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7159" y="6273225"/>
            <a:ext cx="1008593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13716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dirty="0">
                <a:latin typeface="Arial" panose="020B0604020202020204" pitchFamily="34" charset="0"/>
              </a:rPr>
              <a:t>1. UK GDP since 1950</a:t>
            </a:r>
          </a:p>
        </p:txBody>
      </p:sp>
    </p:spTree>
    <p:extLst>
      <p:ext uri="{BB962C8B-B14F-4D97-AF65-F5344CB8AC3E}">
        <p14:creationId xmlns:p14="http://schemas.microsoft.com/office/powerpoint/2010/main" val="3233312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45</Words>
  <Application>Microsoft Office PowerPoint</Application>
  <PresentationFormat>Widescreen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Garratt, Dean</dc:creator>
  <cp:lastModifiedBy>John Sloman</cp:lastModifiedBy>
  <cp:revision>5</cp:revision>
  <dcterms:created xsi:type="dcterms:W3CDTF">2021-10-15T17:38:29Z</dcterms:created>
  <dcterms:modified xsi:type="dcterms:W3CDTF">2021-10-18T15:02:57Z</dcterms:modified>
</cp:coreProperties>
</file>